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26"/>
  </p:notesMasterIdLst>
  <p:sldIdLst>
    <p:sldId id="340" r:id="rId2"/>
    <p:sldId id="402" r:id="rId3"/>
    <p:sldId id="401" r:id="rId4"/>
    <p:sldId id="410" r:id="rId5"/>
    <p:sldId id="416" r:id="rId6"/>
    <p:sldId id="414" r:id="rId7"/>
    <p:sldId id="406" r:id="rId8"/>
    <p:sldId id="407" r:id="rId9"/>
    <p:sldId id="418" r:id="rId10"/>
    <p:sldId id="376" r:id="rId11"/>
    <p:sldId id="404" r:id="rId12"/>
    <p:sldId id="415" r:id="rId13"/>
    <p:sldId id="403" r:id="rId14"/>
    <p:sldId id="413" r:id="rId15"/>
    <p:sldId id="412" r:id="rId16"/>
    <p:sldId id="405" r:id="rId17"/>
    <p:sldId id="371" r:id="rId18"/>
    <p:sldId id="381" r:id="rId19"/>
    <p:sldId id="356" r:id="rId20"/>
    <p:sldId id="327" r:id="rId21"/>
    <p:sldId id="358" r:id="rId22"/>
    <p:sldId id="359" r:id="rId23"/>
    <p:sldId id="343" r:id="rId24"/>
    <p:sldId id="408" r:id="rId25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025C1"/>
    <a:srgbClr val="000000"/>
    <a:srgbClr val="FFFF99"/>
    <a:srgbClr val="2B21AF"/>
    <a:srgbClr val="00CCFF"/>
    <a:srgbClr val="F0411E"/>
    <a:srgbClr val="9FFFCA"/>
    <a:srgbClr val="69FFAD"/>
    <a:srgbClr val="ABDB77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6" autoAdjust="0"/>
    <p:restoredTop sz="94660"/>
  </p:normalViewPr>
  <p:slideViewPr>
    <p:cSldViewPr>
      <p:cViewPr varScale="1">
        <p:scale>
          <a:sx n="71" d="100"/>
          <a:sy n="71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44965-8943-43FE-A1C1-FB35140F4757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95040-CF76-4C96-8DCD-75B58F8FA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12404"/>
            <a:ext cx="5486400" cy="408693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16722-EE41-4F84-8D76-D7906E0B30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D9467-90BE-4B77-B553-B4304DFE40A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801D69-E962-4A0B-AB73-5416DFA8726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547C73-6945-49DD-A582-BEAF68DA571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274F8-C9A3-4737-A98B-987177D2A7F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D9467-90BE-4B77-B553-B4304DFE40A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12404"/>
            <a:ext cx="5486400" cy="408693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16722-EE41-4F84-8D76-D7906E0B30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FD9467-90BE-4B77-B553-B4304DFE40A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7075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12404"/>
            <a:ext cx="5486400" cy="4086939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5040-CF76-4C96-8DCD-75B58F8FA0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1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A850CC-3BBA-41B8-A31D-C27DDB2A4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E69B-3E5B-47C5-929D-EFA1FA040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F9848-A777-4A7B-86CD-6BB3FAC6C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BFE94B-3DE3-478A-B1EA-0F32FA7DC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6E0E93-1EBC-47B1-B54F-AA1AE3F73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A3E439-FABE-40DA-8788-9239CC780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339E3-A6B2-4D60-B9BA-DFA60E8A6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5CD41-6E00-486E-8EC4-2FB7CC042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0D41-25F7-40C8-8993-D10A1C46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52D1-FFAF-4B93-A9B7-4541C8A77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13022-8B15-483C-A0BE-171E51DC6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AEB57-2CC3-4406-A089-6E7E9070B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2FEB-CF39-4349-942F-C660DEC58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44477-7461-4993-BE14-5D07FED34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0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07820FCE-F89C-4905-A3D6-6706D21D89B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tirtho\Documents\Research\Seminars\cmbtolss.wmv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irtho\Documents\Research\Seminars\exits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00" cy="694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7848600" cy="4724400"/>
          </a:xfrm>
        </p:spPr>
        <p:txBody>
          <a:bodyPr lIns="90000" tIns="46800" rIns="90000" bIns="46800" rtlCol="0"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u="sng" dirty="0" smtClean="0"/>
          </a:p>
          <a:p>
            <a:pPr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/>
              <a:t>Pre-</a:t>
            </a:r>
            <a:r>
              <a:rPr lang="en-US" sz="2800" b="1" dirty="0" err="1" smtClean="0"/>
              <a:t>Planckian</a:t>
            </a:r>
            <a:r>
              <a:rPr lang="en-US" sz="2800" b="1" dirty="0" smtClean="0"/>
              <a:t> Inflation</a:t>
            </a:r>
          </a:p>
          <a:p>
            <a:pPr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u="sng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u="sng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Tirthabir</a:t>
            </a:r>
            <a:r>
              <a:rPr lang="en-US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Biswas</a:t>
            </a:r>
            <a:endParaRPr lang="en-US" sz="2800" b="1" u="sng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 smtClean="0">
              <a:solidFill>
                <a:schemeClr val="bg1"/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  <a:p>
            <a:pPr algn="l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800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Mazumdar</a:t>
            </a: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Koivisto</a:t>
            </a: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smtClean="0"/>
              <a:t>arXiv:1105.2636 [astro-ph.CO]</a:t>
            </a:r>
            <a:endParaRPr lang="en-US" sz="180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800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Mazumdar</a:t>
            </a: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Shafieloo</a:t>
            </a: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600" b="1" dirty="0" smtClean="0"/>
              <a:t> </a:t>
            </a:r>
            <a:r>
              <a:rPr lang="en-US" sz="1800" dirty="0" err="1" smtClean="0">
                <a:solidFill>
                  <a:srgbClr val="00CCFF"/>
                </a:solidFill>
                <a:effectLst/>
              </a:rPr>
              <a:t>Phys.Rev</a:t>
            </a:r>
            <a:r>
              <a:rPr lang="en-US" sz="1800" dirty="0" smtClean="0">
                <a:solidFill>
                  <a:srgbClr val="00CCFF"/>
                </a:solidFill>
                <a:effectLst/>
              </a:rPr>
              <a:t>. D82 (2010), </a:t>
            </a:r>
            <a:r>
              <a:rPr lang="en-US" sz="1800" b="1" dirty="0" smtClean="0"/>
              <a:t>arXiv:1003.3206</a:t>
            </a:r>
            <a:r>
              <a:rPr lang="en-US" sz="1800" dirty="0" smtClean="0"/>
              <a:t> [</a:t>
            </a:r>
            <a:r>
              <a:rPr lang="en-US" sz="1800" dirty="0" err="1" smtClean="0"/>
              <a:t>hep-th</a:t>
            </a:r>
            <a:r>
              <a:rPr lang="en-US" sz="1800" dirty="0" smtClean="0"/>
              <a:t>] </a:t>
            </a:r>
            <a:endParaRPr lang="en-US" sz="180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800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Mazumdar</a:t>
            </a: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Phys Rev D 80, (2009), </a:t>
            </a:r>
            <a:r>
              <a:rPr lang="en-US" sz="1800" b="1" dirty="0" smtClean="0"/>
              <a:t>arXiv:0901.4930</a:t>
            </a:r>
            <a:r>
              <a:rPr lang="en-US" sz="1800" dirty="0" smtClean="0"/>
              <a:t> [</a:t>
            </a:r>
            <a:r>
              <a:rPr lang="en-US" sz="1800" dirty="0" err="1" smtClean="0"/>
              <a:t>hep-th</a:t>
            </a:r>
            <a:r>
              <a:rPr lang="en-US" sz="1800" dirty="0" smtClean="0"/>
              <a:t>] </a:t>
            </a:r>
            <a:endParaRPr lang="en-US" sz="180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Alexander, Phys Rev D 80, (2009), </a:t>
            </a:r>
            <a:r>
              <a:rPr lang="en-US" sz="1800" b="1" dirty="0" smtClean="0"/>
              <a:t>arXiv:0812.3182</a:t>
            </a:r>
            <a:r>
              <a:rPr lang="en-US" sz="1800" dirty="0" smtClean="0"/>
              <a:t> [</a:t>
            </a:r>
            <a:r>
              <a:rPr lang="en-US" sz="1800" dirty="0" err="1" smtClean="0"/>
              <a:t>hep-th</a:t>
            </a:r>
            <a:r>
              <a:rPr lang="en-US" sz="1800" dirty="0" smtClean="0"/>
              <a:t>] </a:t>
            </a:r>
            <a:endParaRPr lang="en-US" sz="1800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962400"/>
            <a:ext cx="32004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  <a:effectLst/>
        </p:spPr>
        <p:txBody>
          <a:bodyPr lIns="90000" tIns="46800" rIns="90000" bIns="46800"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800" b="1" u="sng" dirty="0" smtClean="0">
                <a:solidFill>
                  <a:schemeClr val="tx1"/>
                </a:solidFill>
                <a:effectLst/>
              </a:rPr>
              <a:t>Cyclic Inflation</a:t>
            </a:r>
            <a:endParaRPr lang="en-US" sz="3800" u="sng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logomaroon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962400"/>
            <a:ext cx="3040116" cy="99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1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133600"/>
            <a:ext cx="4343400" cy="4343400"/>
          </a:xfrm>
          <a:noFill/>
        </p:spPr>
      </p:pic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0000"/>
                </a:solidFill>
              </a:rPr>
              <a:t>Emergent Cyclic Universe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2B2BDB"/>
                </a:solidFill>
              </a:rPr>
              <a:t>Tolman’s</a:t>
            </a:r>
            <a:r>
              <a:rPr lang="en-US" sz="2400" b="1" dirty="0" smtClean="0">
                <a:solidFill>
                  <a:srgbClr val="2B2BDB"/>
                </a:solidFill>
              </a:rPr>
              <a:t> Entropy Problem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2B2BDB"/>
                </a:solidFill>
              </a:rPr>
              <a:t>Entropy is monotonically increasing</a:t>
            </a:r>
            <a:r>
              <a:rPr lang="en-US" sz="1800" dirty="0" smtClean="0">
                <a:solidFill>
                  <a:srgbClr val="2B2BDB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Universe </a:t>
            </a:r>
            <a:r>
              <a:rPr lang="en-US" sz="1800" dirty="0" err="1" smtClean="0">
                <a:solidFill>
                  <a:srgbClr val="000000"/>
                </a:solidFill>
              </a:rPr>
              <a:t>atmost</a:t>
            </a:r>
            <a:r>
              <a:rPr lang="en-US" sz="1800" dirty="0" smtClean="0">
                <a:solidFill>
                  <a:srgbClr val="000000"/>
                </a:solidFill>
              </a:rPr>
              <a:t> quasi-periodic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Entropy (Energy, period) vanishes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     in a finite time in the past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     Beginning of time – back to square 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2B2BDB"/>
                </a:solidFill>
              </a:rPr>
              <a:t>Thermal </a:t>
            </a:r>
            <a:r>
              <a:rPr lang="en-US" sz="2000" dirty="0" err="1" smtClean="0">
                <a:solidFill>
                  <a:srgbClr val="2B2BDB"/>
                </a:solidFill>
              </a:rPr>
              <a:t>Hagedorn</a:t>
            </a:r>
            <a:r>
              <a:rPr lang="en-US" sz="2000" dirty="0" smtClean="0">
                <a:solidFill>
                  <a:srgbClr val="2B2BDB"/>
                </a:solidFill>
              </a:rPr>
              <a:t> Phase, </a:t>
            </a:r>
            <a:r>
              <a:rPr lang="en-US" sz="2000" dirty="0" smtClean="0">
                <a:solidFill>
                  <a:srgbClr val="F0411E"/>
                </a:solidFill>
              </a:rPr>
              <a:t>T=T</a:t>
            </a:r>
            <a:r>
              <a:rPr lang="en-US" sz="2000" baseline="-25000" dirty="0" smtClean="0">
                <a:solidFill>
                  <a:srgbClr val="F0411E"/>
                </a:solidFill>
              </a:rPr>
              <a:t>H </a:t>
            </a:r>
            <a:r>
              <a:rPr lang="en-US" sz="2000" dirty="0" smtClean="0">
                <a:solidFill>
                  <a:srgbClr val="F0411E"/>
                </a:solidFill>
              </a:rPr>
              <a:t>~ M</a:t>
            </a:r>
            <a:r>
              <a:rPr lang="en-US" sz="2000" baseline="-25000" dirty="0" smtClean="0">
                <a:solidFill>
                  <a:srgbClr val="F0411E"/>
                </a:solidFill>
              </a:rPr>
              <a:t>S</a:t>
            </a:r>
            <a:endParaRPr lang="en-US" sz="2000" dirty="0" smtClean="0">
              <a:solidFill>
                <a:srgbClr val="F0411E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All string states in thermal equilibrium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entropy constant</a:t>
            </a:r>
            <a:endParaRPr lang="en-US" sz="1800" dirty="0" smtClean="0">
              <a:solidFill>
                <a:srgbClr val="F0411E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As cycles shrink, universe is hotter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less time in entropy producing                 non-</a:t>
            </a:r>
            <a:r>
              <a:rPr lang="en-US" sz="1800" dirty="0" err="1" smtClean="0">
                <a:solidFill>
                  <a:srgbClr val="000000"/>
                </a:solidFill>
              </a:rPr>
              <a:t>Hagedornic</a:t>
            </a:r>
            <a:r>
              <a:rPr lang="en-US" sz="1800" dirty="0" smtClean="0">
                <a:solidFill>
                  <a:srgbClr val="000000"/>
                </a:solidFill>
              </a:rPr>
              <a:t> phase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more time in                                          </a:t>
            </a:r>
            <a:r>
              <a:rPr lang="en-US" sz="1800" dirty="0" err="1" smtClean="0">
                <a:solidFill>
                  <a:srgbClr val="000000"/>
                </a:solidFill>
              </a:rPr>
              <a:t>Hagedorn</a:t>
            </a:r>
            <a:r>
              <a:rPr lang="en-US" sz="1800" dirty="0" smtClean="0">
                <a:solidFill>
                  <a:srgbClr val="000000"/>
                </a:solidFill>
              </a:rPr>
              <a:t> phase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Cycles </a:t>
            </a:r>
            <a:r>
              <a:rPr lang="en-US" sz="1800" dirty="0" err="1" smtClean="0">
                <a:solidFill>
                  <a:srgbClr val="000000"/>
                </a:solidFill>
              </a:rPr>
              <a:t>assymptote</a:t>
            </a:r>
            <a:r>
              <a:rPr lang="en-US" sz="1800" dirty="0" smtClean="0">
                <a:solidFill>
                  <a:srgbClr val="000000"/>
                </a:solidFill>
              </a:rPr>
              <a:t> to a constant entropy periodic evolution</a:t>
            </a:r>
            <a:endParaRPr lang="en-US" sz="1800" dirty="0" smtClean="0"/>
          </a:p>
        </p:txBody>
      </p:sp>
      <p:pic>
        <p:nvPicPr>
          <p:cNvPr id="2765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0" y="0"/>
            <a:ext cx="1524000" cy="2133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Classic Puzzles</a:t>
            </a:r>
            <a:endParaRPr lang="en-U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90600"/>
            <a:ext cx="8458200" cy="5334000"/>
          </a:xfrm>
        </p:spPr>
        <p:txBody>
          <a:bodyPr/>
          <a:lstStyle/>
          <a:p>
            <a:pPr>
              <a:buClr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Flatness, Largeness &amp; Entropy : Just like inflation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curvature ~ a</a:t>
            </a:r>
            <a:r>
              <a:rPr lang="en-US" sz="2000" baseline="30000" dirty="0" smtClean="0">
                <a:solidFill>
                  <a:srgbClr val="2B21AF"/>
                </a:solidFill>
              </a:rPr>
              <a:t>-2</a:t>
            </a:r>
            <a:r>
              <a:rPr lang="en-US" sz="2000" dirty="0" smtClean="0">
                <a:solidFill>
                  <a:srgbClr val="2B21AF"/>
                </a:solidFill>
              </a:rPr>
              <a:t> , diluted away</a:t>
            </a:r>
            <a:endParaRPr lang="en-US" sz="2400" dirty="0" smtClean="0">
              <a:solidFill>
                <a:srgbClr val="2B21AF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Small “spatially curved” patch expands just 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2B21AF"/>
                </a:solidFill>
              </a:rPr>
              <a:t>     like inflation to resemble our universe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2B21AF"/>
                </a:solidFill>
              </a:rPr>
              <a:t>Tolman’s</a:t>
            </a:r>
            <a:r>
              <a:rPr lang="en-US" sz="2000" dirty="0" smtClean="0">
                <a:solidFill>
                  <a:srgbClr val="2B21AF"/>
                </a:solidFill>
              </a:rPr>
              <a:t> problem: initial emergent phase</a:t>
            </a:r>
          </a:p>
          <a:p>
            <a:pPr>
              <a:buClr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Isotropy: Anisotropy ~ a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-6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Anisotropy wins           chaotic Mixmaster behavior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Ekpyrotic</a:t>
            </a:r>
            <a:r>
              <a:rPr lang="en-US" sz="2000" dirty="0" smtClean="0">
                <a:solidFill>
                  <a:srgbClr val="000000"/>
                </a:solidFill>
              </a:rPr>
              <a:t> models successfully address this problem,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</a:t>
            </a:r>
            <a:r>
              <a:rPr lang="en-US" sz="2400" baseline="-25000" dirty="0" err="1" smtClean="0">
                <a:solidFill>
                  <a:srgbClr val="000000"/>
                </a:solidFill>
                <a:sym typeface="Symbol"/>
              </a:rPr>
              <a:t>ekp</a:t>
            </a:r>
            <a:r>
              <a:rPr lang="en-US" sz="2400" dirty="0" smtClean="0">
                <a:solidFill>
                  <a:srgbClr val="000000"/>
                </a:solidFill>
                <a:sym typeface="Symbol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wins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Cyclic Inflation: If we start with an initial smooth patch, it only  becomes more isotropic over cycles. No Mixmaster behavior.</a:t>
            </a:r>
          </a:p>
          <a:p>
            <a:pPr>
              <a:buClrTx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Homogeneity/ </a:t>
            </a:r>
            <a:r>
              <a:rPr lang="en-US" sz="2400" b="1" dirty="0" err="1" smtClean="0">
                <a:solidFill>
                  <a:srgbClr val="7030A0"/>
                </a:solidFill>
              </a:rPr>
              <a:t>Blackhole</a:t>
            </a:r>
            <a:r>
              <a:rPr lang="en-US" sz="2400" b="1" dirty="0" smtClean="0">
                <a:solidFill>
                  <a:srgbClr val="7030A0"/>
                </a:solidFill>
              </a:rPr>
              <a:t> overproduction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Matter domination, structures grow, since gravity is always attractive.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Sub Hubble modes don’t grow</a:t>
            </a:r>
            <a:r>
              <a:rPr lang="en-US" sz="2000" dirty="0" smtClean="0">
                <a:solidFill>
                  <a:srgbClr val="2B21AF"/>
                </a:solidFill>
              </a:rPr>
              <a:t> significant radiation </a:t>
            </a:r>
            <a:r>
              <a:rPr lang="en-US" sz="2000" dirty="0" smtClean="0">
                <a:solidFill>
                  <a:srgbClr val="2B21AF"/>
                </a:solidFill>
                <a:sym typeface="Symbol"/>
              </a:rPr>
              <a:t>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For Super Hubble modes </a:t>
            </a:r>
            <a:endParaRPr lang="en-US" sz="2000" dirty="0" smtClean="0">
              <a:solidFill>
                <a:srgbClr val="2B21A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43400" y="5867400"/>
          <a:ext cx="1143000" cy="784412"/>
        </p:xfrm>
        <a:graphic>
          <a:graphicData uri="http://schemas.openxmlformats.org/presentationml/2006/ole">
            <p:oleObj spid="_x0000_s1118210" name="Equation" r:id="rId4" imgW="647640" imgH="4442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6600" y="5562600"/>
          <a:ext cx="1214521" cy="501650"/>
        </p:xfrm>
        <a:graphic>
          <a:graphicData uri="http://schemas.openxmlformats.org/presentationml/2006/ole">
            <p:oleObj spid="_x0000_s1118211" name="Equation" r:id="rId5" imgW="583920" imgH="24120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2590800" y="3429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800600"/>
          </a:xfrm>
        </p:spPr>
        <p:txBody>
          <a:bodyPr/>
          <a:lstStyle/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Is a Graceful Exit possible?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</a:rPr>
              <a:t>Yes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During contraction,                                                         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2B21AF"/>
                </a:solidFill>
              </a:rPr>
              <a:t>    kinetic energy blue shifts, 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2B21AF"/>
                </a:solidFill>
              </a:rPr>
              <a:t>    &amp; total energy increases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Once K + V &gt;0,  can only turn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    back in the +</a:t>
            </a:r>
            <a:r>
              <a:rPr lang="en-US" sz="2000" dirty="0" err="1" smtClean="0">
                <a:solidFill>
                  <a:srgbClr val="2B21AF"/>
                </a:solidFill>
                <a:sym typeface="Symbol"/>
              </a:rPr>
              <a:t>ve</a:t>
            </a:r>
            <a:r>
              <a:rPr lang="en-US" sz="2000" dirty="0" smtClean="0">
                <a:solidFill>
                  <a:srgbClr val="2B21AF"/>
                </a:solidFill>
                <a:sym typeface="Symbol"/>
              </a:rPr>
              <a:t> region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If the universe bounces back, 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    may not be able to escape!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Success depends</a:t>
            </a:r>
          </a:p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on parameters</a:t>
            </a:r>
          </a:p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and IC’s?</a:t>
            </a:r>
          </a:p>
        </p:txBody>
      </p:sp>
      <p:pic>
        <p:nvPicPr>
          <p:cNvPr id="7" name="Picture 6" descr="evolu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990600"/>
            <a:ext cx="4516243" cy="3429000"/>
          </a:xfrm>
          <a:prstGeom prst="rect">
            <a:avLst/>
          </a:prstGeom>
        </p:spPr>
      </p:pic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7820025" cy="25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How to exit from Cyclic-Inflation?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Graceful Exit Problem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</a:rPr>
              <a:t>Eventually we want a long expanding phase</a:t>
            </a:r>
          </a:p>
          <a:p>
            <a:pPr>
              <a:buClrTx/>
              <a:buNone/>
            </a:pPr>
            <a:r>
              <a:rPr lang="en-US" sz="2400" dirty="0" smtClean="0">
                <a:solidFill>
                  <a:srgbClr val="2B21AF"/>
                </a:solidFill>
              </a:rPr>
              <a:t>   In this short cycles no time to even form nucleus, atoms!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</a:rPr>
              <a:t>Turnaround requires a –</a:t>
            </a:r>
            <a:r>
              <a:rPr lang="en-US" sz="2400" dirty="0" err="1" smtClean="0">
                <a:solidFill>
                  <a:srgbClr val="2B21AF"/>
                </a:solidFill>
              </a:rPr>
              <a:t>ve</a:t>
            </a:r>
            <a:r>
              <a:rPr lang="en-US" sz="2400" dirty="0" smtClean="0">
                <a:solidFill>
                  <a:srgbClr val="2B21AF"/>
                </a:solidFill>
              </a:rPr>
              <a:t> CC, we live in small +</a:t>
            </a:r>
            <a:r>
              <a:rPr lang="en-US" sz="2400" dirty="0" err="1" smtClean="0">
                <a:solidFill>
                  <a:srgbClr val="2B21AF"/>
                </a:solidFill>
              </a:rPr>
              <a:t>ve</a:t>
            </a:r>
            <a:r>
              <a:rPr lang="en-US" sz="2400" dirty="0" smtClean="0">
                <a:solidFill>
                  <a:srgbClr val="2B21AF"/>
                </a:solidFill>
              </a:rPr>
              <a:t> CC</a:t>
            </a: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How to exit?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</a:rPr>
              <a:t>Introduce a scalar potential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Kinetic energy increases during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contraction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Increase depends on slope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Total energy can go from – </a:t>
            </a:r>
            <a:r>
              <a:rPr lang="en-US" sz="2000" dirty="0" err="1" smtClean="0">
                <a:solidFill>
                  <a:srgbClr val="000000"/>
                </a:solidFill>
              </a:rPr>
              <a:t>ve</a:t>
            </a:r>
            <a:r>
              <a:rPr lang="en-US" sz="2000" dirty="0" smtClean="0">
                <a:solidFill>
                  <a:srgbClr val="000000"/>
                </a:solidFill>
              </a:rPr>
              <a:t> to + </a:t>
            </a:r>
            <a:r>
              <a:rPr lang="en-US" sz="2000" dirty="0" err="1" smtClean="0">
                <a:solidFill>
                  <a:srgbClr val="000000"/>
                </a:solidFill>
              </a:rPr>
              <a:t>ve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Once +</a:t>
            </a:r>
            <a:r>
              <a:rPr lang="en-US" sz="2000" dirty="0" err="1" smtClean="0">
                <a:solidFill>
                  <a:srgbClr val="000000"/>
                </a:solidFill>
              </a:rPr>
              <a:t>ve</a:t>
            </a:r>
            <a:r>
              <a:rPr lang="en-US" sz="2000" dirty="0" smtClean="0">
                <a:solidFill>
                  <a:srgbClr val="000000"/>
                </a:solidFill>
              </a:rPr>
              <a:t>, field cannot turn around  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Can zoom past the minimum and into + </a:t>
            </a:r>
            <a:r>
              <a:rPr lang="en-US" sz="2000" dirty="0" err="1" smtClean="0">
                <a:solidFill>
                  <a:srgbClr val="000000"/>
                </a:solidFill>
              </a:rPr>
              <a:t>ve</a:t>
            </a:r>
            <a:r>
              <a:rPr lang="en-US" sz="2000" dirty="0" smtClean="0">
                <a:solidFill>
                  <a:srgbClr val="000000"/>
                </a:solidFill>
              </a:rPr>
              <a:t> potential region</a:t>
            </a:r>
          </a:p>
        </p:txBody>
      </p:sp>
      <p:pic>
        <p:nvPicPr>
          <p:cNvPr id="6" name="Picture 5" descr="winfig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124200"/>
            <a:ext cx="3817620" cy="2343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609600"/>
            <a:ext cx="8153400" cy="5715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Could the Universe have started with Negative  potential Energy?</a:t>
            </a:r>
            <a:endParaRPr lang="el-GR" sz="24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endParaRPr lang="en-US" sz="2000" dirty="0" smtClean="0">
              <a:solidFill>
                <a:srgbClr val="2B21AF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It seems to be in obvious contradiction with current observation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Early Universe (Inflation) requires positive energy as well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In GR, during expansion scalar energy density can only decrease</a:t>
            </a:r>
            <a:endParaRPr lang="en-US" sz="2000" dirty="0">
              <a:solidFill>
                <a:srgbClr val="2B21AF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Nevertheless String Theory predicts Negative Energy Regions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No </a:t>
            </a:r>
            <a:r>
              <a:rPr lang="en-US" sz="2000" dirty="0" err="1" smtClean="0">
                <a:solidFill>
                  <a:srgbClr val="2B21AF"/>
                </a:solidFill>
              </a:rPr>
              <a:t>apriori</a:t>
            </a:r>
            <a:r>
              <a:rPr lang="en-US" sz="2000" dirty="0" smtClean="0">
                <a:solidFill>
                  <a:srgbClr val="2B21AF"/>
                </a:solidFill>
              </a:rPr>
              <a:t> reasons why it didn’t begin with negative energy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Inflation is not past </a:t>
            </a:r>
            <a:r>
              <a:rPr lang="en-US" sz="2000" dirty="0" err="1" smtClean="0">
                <a:solidFill>
                  <a:srgbClr val="2B21AF"/>
                </a:solidFill>
              </a:rPr>
              <a:t>geodesically</a:t>
            </a:r>
            <a:r>
              <a:rPr lang="en-US" sz="2000" dirty="0" smtClean="0">
                <a:solidFill>
                  <a:srgbClr val="2B21AF"/>
                </a:solidFill>
              </a:rPr>
              <a:t> complete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[Borde,Vilenkin,Linde,1994]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So what happens if we have - 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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BDB"/>
                </a:solidFill>
              </a:rPr>
              <a:t>As long as matter density is larger than </a:t>
            </a:r>
            <a:r>
              <a:rPr lang="en-US" sz="2000" b="1" dirty="0" smtClean="0">
                <a:solidFill>
                  <a:srgbClr val="7030A0"/>
                </a:solidFill>
                <a:sym typeface="Symbol"/>
              </a:rPr>
              <a:t></a:t>
            </a:r>
            <a:r>
              <a:rPr lang="en-US" sz="2000" dirty="0" smtClean="0">
                <a:solidFill>
                  <a:srgbClr val="2B2BDB"/>
                </a:solidFill>
              </a:rPr>
              <a:t>, we can do cosmology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BDB"/>
                </a:solidFill>
              </a:rPr>
              <a:t>Universe is not stuck at an </a:t>
            </a:r>
            <a:r>
              <a:rPr lang="en-US" sz="2000" dirty="0" err="1" smtClean="0">
                <a:solidFill>
                  <a:srgbClr val="2B2BDB"/>
                </a:solidFill>
              </a:rPr>
              <a:t>AdS</a:t>
            </a:r>
            <a:r>
              <a:rPr lang="en-US" sz="2000" dirty="0" smtClean="0">
                <a:solidFill>
                  <a:srgbClr val="2B2BDB"/>
                </a:solidFill>
              </a:rPr>
              <a:t> vacuum, -</a:t>
            </a:r>
            <a:r>
              <a:rPr lang="en-US" sz="2000" b="1" dirty="0" smtClean="0">
                <a:solidFill>
                  <a:srgbClr val="7030A0"/>
                </a:solidFill>
                <a:sym typeface="Symbol"/>
              </a:rPr>
              <a:t> </a:t>
            </a:r>
            <a:r>
              <a:rPr lang="en-US" sz="2000" dirty="0" smtClean="0">
                <a:solidFill>
                  <a:srgbClr val="2B2BDB"/>
                </a:solidFill>
              </a:rPr>
              <a:t>facilitates a turnaround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BDB"/>
                </a:solidFill>
              </a:rPr>
              <a:t>In GR this results in a Big Crunch, but…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BDB"/>
                </a:solidFill>
              </a:rPr>
              <a:t>A conjecture: Universe bounces back at a critical </a:t>
            </a:r>
            <a:r>
              <a:rPr lang="en-US" sz="2000" dirty="0" err="1" smtClean="0">
                <a:solidFill>
                  <a:srgbClr val="2B2BDB"/>
                </a:solidFill>
              </a:rPr>
              <a:t>Planckian</a:t>
            </a:r>
            <a:r>
              <a:rPr lang="en-US" sz="2000" dirty="0" smtClean="0">
                <a:solidFill>
                  <a:srgbClr val="2B2BDB"/>
                </a:solidFill>
              </a:rPr>
              <a:t> density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BDB"/>
                </a:solidFill>
              </a:rPr>
              <a:t>Cyclic Universe Multiple bounces &amp; “Turnarounds” 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</a:rPr>
              <a:t>Cycles are very short: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rgbClr val="2B2BDB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62400" y="5715000"/>
          <a:ext cx="1741021" cy="749300"/>
        </p:xfrm>
        <a:graphic>
          <a:graphicData uri="http://schemas.openxmlformats.org/presentationml/2006/ole">
            <p:oleObj spid="_x0000_s1176578" name="Equation" r:id="rId4" imgW="100296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ycinfl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638800" y="1524000"/>
            <a:ext cx="3276600" cy="4636800"/>
          </a:xfrm>
          <a:prstGeom prst="rect">
            <a:avLst/>
          </a:prstGeom>
        </p:spPr>
      </p:pic>
      <p:sp>
        <p:nvSpPr>
          <p:cNvPr id="66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8458200" cy="556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Background Cosmology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2B2BDB"/>
                </a:solidFill>
              </a:rPr>
              <a:t>If there is more than one forms of matter which interact, entropy is produced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2B2BDB"/>
                </a:solidFill>
              </a:rPr>
              <a:t>This is a consequence of 2</a:t>
            </a:r>
            <a:r>
              <a:rPr lang="en-US" sz="2000" baseline="30000" dirty="0" smtClean="0">
                <a:solidFill>
                  <a:srgbClr val="2B2BDB"/>
                </a:solidFill>
              </a:rPr>
              <a:t>nd</a:t>
            </a:r>
            <a:r>
              <a:rPr lang="en-US" sz="2000" dirty="0" smtClean="0">
                <a:solidFill>
                  <a:srgbClr val="2B2BDB"/>
                </a:solidFill>
              </a:rPr>
              <a:t> law thermodynamics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en-US" sz="1600" dirty="0" err="1" smtClean="0">
                <a:solidFill>
                  <a:srgbClr val="000000"/>
                </a:solidFill>
              </a:rPr>
              <a:t>Tolman</a:t>
            </a:r>
            <a:r>
              <a:rPr lang="en-US" sz="1600" dirty="0" smtClean="0">
                <a:solidFill>
                  <a:srgbClr val="000000"/>
                </a:solidFill>
              </a:rPr>
              <a:t>, 1931]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2B2BDB"/>
                </a:solidFill>
              </a:rPr>
              <a:t>Typically this leads to overall growth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2B2BDB"/>
                </a:solidFill>
              </a:rPr>
              <a:t>Universe expands a little more than it contracts.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Grows by the same factor – Inflation</a:t>
            </a:r>
          </a:p>
          <a:p>
            <a:pPr algn="ctr">
              <a:lnSpc>
                <a:spcPct val="80000"/>
              </a:lnSpc>
              <a:buClrTx/>
              <a:buNone/>
              <a:defRPr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ClrTx/>
              <a:buNone/>
              <a:defRPr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ClrTx/>
              <a:buNone/>
              <a:defRPr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           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50977" name="Object 1"/>
          <p:cNvGraphicFramePr>
            <a:graphicFrameLocks noChangeAspect="1"/>
          </p:cNvGraphicFramePr>
          <p:nvPr/>
        </p:nvGraphicFramePr>
        <p:xfrm>
          <a:off x="1524000" y="5638800"/>
          <a:ext cx="6411913" cy="1057758"/>
        </p:xfrm>
        <a:graphic>
          <a:graphicData uri="http://schemas.openxmlformats.org/presentationml/2006/ole">
            <p:oleObj spid="_x0000_s1175554" name="Equation" r:id="rId5" imgW="3124080" imgH="52056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304800"/>
          <a:ext cx="1290918" cy="685800"/>
        </p:xfrm>
        <a:graphic>
          <a:graphicData uri="http://schemas.openxmlformats.org/presentationml/2006/ole">
            <p:oleObj spid="_x0000_s1175555" name="Equation" r:id="rId6" imgW="812520" imgH="431640" progId="Equation.3">
              <p:embed/>
            </p:oleObj>
          </a:graphicData>
        </a:graphic>
      </p:graphicFrame>
      <p:graphicFrame>
        <p:nvGraphicFramePr>
          <p:cNvPr id="1150979" name="Object 3"/>
          <p:cNvGraphicFramePr>
            <a:graphicFrameLocks noChangeAspect="1"/>
          </p:cNvGraphicFramePr>
          <p:nvPr/>
        </p:nvGraphicFramePr>
        <p:xfrm>
          <a:off x="3449638" y="2209800"/>
          <a:ext cx="1698625" cy="749300"/>
        </p:xfrm>
        <a:graphic>
          <a:graphicData uri="http://schemas.openxmlformats.org/presentationml/2006/ole">
            <p:oleObj spid="_x0000_s1175556" name="Equation" r:id="rId7" imgW="977760" imgH="431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CMB Summary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Amplitude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determined by time scale of cycle</a:t>
            </a:r>
          </a:p>
          <a:p>
            <a:pPr>
              <a:buClr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Spectrum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Distinctive signature: periodic modulations in </a:t>
            </a:r>
            <a:r>
              <a:rPr lang="en-US" sz="2400" dirty="0" err="1" smtClean="0">
                <a:solidFill>
                  <a:srgbClr val="3025C1"/>
                </a:solidFill>
              </a:rPr>
              <a:t>ln</a:t>
            </a:r>
            <a:r>
              <a:rPr lang="en-US" sz="2400" dirty="0" smtClean="0">
                <a:solidFill>
                  <a:srgbClr val="3025C1"/>
                </a:solidFill>
              </a:rPr>
              <a:t>(k)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Produces a pretty good fit to the 7-yr data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None/>
            </a:pPr>
            <a:r>
              <a:rPr lang="en-US" sz="2400" dirty="0" smtClean="0">
                <a:solidFill>
                  <a:srgbClr val="3025C1"/>
                </a:solidFill>
              </a:rPr>
              <a:t>    </a:t>
            </a:r>
            <a:r>
              <a:rPr lang="en-US" sz="2400" dirty="0" err="1" smtClean="0">
                <a:solidFill>
                  <a:srgbClr val="3025C1"/>
                </a:solidFill>
              </a:rPr>
              <a:t>w.r.t</a:t>
            </a:r>
            <a:r>
              <a:rPr lang="en-US" sz="2400" dirty="0" smtClean="0">
                <a:solidFill>
                  <a:srgbClr val="3025C1"/>
                </a:solidFill>
              </a:rPr>
              <a:t>. Standard Inflationary model without wiggles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2 additional parameters consistent with improvement of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Can Planck shred some light? </a:t>
            </a:r>
            <a:endParaRPr lang="en-US" sz="2400" dirty="0">
              <a:solidFill>
                <a:srgbClr val="3025C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81400" y="4038599"/>
          <a:ext cx="1600200" cy="587829"/>
        </p:xfrm>
        <a:graphic>
          <a:graphicData uri="http://schemas.openxmlformats.org/presentationml/2006/ole">
            <p:oleObj spid="_x0000_s1120257" name="Equation" r:id="rId4" imgW="62208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</a:rPr>
              <a:t>Cyclic  Cosmologies: Good, Bad &amp; Ugly</a:t>
            </a:r>
          </a:p>
        </p:txBody>
      </p:sp>
      <p:pic>
        <p:nvPicPr>
          <p:cNvPr id="65434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029373" cy="3029373"/>
          </a:xfrm>
        </p:spPr>
      </p:pic>
      <p:sp>
        <p:nvSpPr>
          <p:cNvPr id="6543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4495800"/>
            <a:ext cx="3810000" cy="2057400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Cyclic Universe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Einstein,Freedman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Tolman</a:t>
            </a:r>
            <a:r>
              <a:rPr lang="en-US" sz="1600" dirty="0" smtClean="0">
                <a:solidFill>
                  <a:srgbClr val="000000"/>
                </a:solidFill>
              </a:rPr>
              <a:t>, Lemaitre 30’s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Bondi,Gold,Narlekar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&amp; Hoyle (Steady State) 50’s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Steinhardt &amp; </a:t>
            </a:r>
            <a:r>
              <a:rPr lang="en-US" sz="1600" dirty="0" err="1" smtClean="0">
                <a:solidFill>
                  <a:srgbClr val="000000"/>
                </a:solidFill>
              </a:rPr>
              <a:t>Turok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</a:rPr>
              <a:t>ekpyrotic</a:t>
            </a:r>
            <a:r>
              <a:rPr lang="en-US" sz="1600" dirty="0" smtClean="0">
                <a:solidFill>
                  <a:srgbClr val="000000"/>
                </a:solidFill>
              </a:rPr>
              <a:t>), ’02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TB, </a:t>
            </a:r>
            <a:r>
              <a:rPr lang="en-US" sz="1600" dirty="0" err="1" smtClean="0">
                <a:solidFill>
                  <a:srgbClr val="000000"/>
                </a:solidFill>
              </a:rPr>
              <a:t>Mazumdar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&amp; </a:t>
            </a:r>
            <a:r>
              <a:rPr lang="en-US" sz="1600" dirty="0" err="1" smtClean="0">
                <a:solidFill>
                  <a:srgbClr val="000000"/>
                </a:solidFill>
              </a:rPr>
              <a:t>Shafeloo</a:t>
            </a:r>
            <a:r>
              <a:rPr lang="en-US" sz="1600" dirty="0" smtClean="0">
                <a:solidFill>
                  <a:srgbClr val="000000"/>
                </a:solidFill>
              </a:rPr>
              <a:t> (Cyclic-Inflation)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2954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Good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en-US" sz="2000" dirty="0" smtClean="0">
                <a:solidFill>
                  <a:srgbClr val="2B21AF"/>
                </a:solidFill>
              </a:rPr>
              <a:t>Cyclic Models solve the Horizon problem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  There is no beginning of time</a:t>
            </a:r>
          </a:p>
          <a:p>
            <a:r>
              <a:rPr lang="en-US" sz="2000" dirty="0" smtClean="0">
                <a:solidFill>
                  <a:srgbClr val="2B21AF"/>
                </a:solidFill>
              </a:rPr>
              <a:t>     Time is past and future eternal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  Non-singular and </a:t>
            </a:r>
            <a:r>
              <a:rPr lang="en-US" sz="2000" dirty="0" err="1" smtClean="0">
                <a:solidFill>
                  <a:srgbClr val="2B21AF"/>
                </a:solidFill>
              </a:rPr>
              <a:t>geodesically</a:t>
            </a:r>
            <a:r>
              <a:rPr lang="en-US" sz="2000" dirty="0" smtClean="0">
                <a:solidFill>
                  <a:srgbClr val="2B21AF"/>
                </a:solidFill>
              </a:rPr>
              <a:t> complete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  Finding new models is good science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2B21AF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Bad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   Problems with homogeneity/isotropy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   Reproducing CMB Fluctuations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 Correct amplitude requires huge asymmetry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</a:rPr>
              <a:t>  Getting scale-invariant spectrum have proved extremely challenging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Ugly</a:t>
            </a:r>
          </a:p>
          <a:p>
            <a:r>
              <a:rPr lang="en-US" sz="2000" dirty="0" smtClean="0">
                <a:solidFill>
                  <a:srgbClr val="2B21AF"/>
                </a:solidFill>
              </a:rPr>
              <a:t>Transferring fluctuations from the contracting to the expanding branch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0411E"/>
                </a:solidFill>
              </a:rPr>
              <a:t>Transferring fluctuations via bounce</a:t>
            </a:r>
          </a:p>
        </p:txBody>
      </p:sp>
      <p:sp>
        <p:nvSpPr>
          <p:cNvPr id="6707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848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66CC"/>
                </a:solidFill>
              </a:rPr>
              <a:t>Inflation, </a:t>
            </a:r>
            <a:r>
              <a:rPr lang="en-US" sz="2400" smtClean="0">
                <a:solidFill>
                  <a:srgbClr val="F0411E"/>
                </a:solidFill>
              </a:rPr>
              <a:t>V’’(</a:t>
            </a:r>
            <a:r>
              <a:rPr lang="el-GR" sz="2400" smtClean="0">
                <a:solidFill>
                  <a:srgbClr val="F0411E"/>
                </a:solidFill>
              </a:rPr>
              <a:t>Φ</a:t>
            </a:r>
            <a:r>
              <a:rPr lang="en-US" sz="2400" smtClean="0">
                <a:solidFill>
                  <a:srgbClr val="F0411E"/>
                </a:solidFill>
              </a:rPr>
              <a:t>)≈0, a~-1/H</a:t>
            </a:r>
            <a:r>
              <a:rPr lang="en-US" sz="2400" smtClean="0">
                <a:solidFill>
                  <a:srgbClr val="F0411E"/>
                </a:solidFill>
                <a:sym typeface="Symbol" pitchFamily="18" charset="2"/>
              </a:rPr>
              <a:t></a:t>
            </a:r>
          </a:p>
          <a:p>
            <a:pPr eaLnBrk="1" hangingPunct="1">
              <a:defRPr/>
            </a:pPr>
            <a:endParaRPr lang="en-US" sz="2400" smtClean="0">
              <a:solidFill>
                <a:srgbClr val="0066CC"/>
              </a:solidFill>
              <a:sym typeface="Symbol" pitchFamily="18" charset="2"/>
            </a:endParaRPr>
          </a:p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Sub-Hubble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0000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Super-Hubble </a:t>
            </a:r>
          </a:p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Matching at Hubble crossing  </a:t>
            </a:r>
          </a:p>
          <a:p>
            <a:pPr eaLnBrk="1" hangingPunct="1">
              <a:defRPr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Power Spectrum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400" smtClean="0">
                <a:solidFill>
                  <a:srgbClr val="0066CC"/>
                </a:solidFill>
              </a:rPr>
              <a:t>Ekpyrotic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Generates scale-invariant spectrum in the “growing mode” during contraction phase.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914400" y="4343400"/>
          <a:ext cx="4267200" cy="401638"/>
        </p:xfrm>
        <a:graphic>
          <a:graphicData uri="http://schemas.openxmlformats.org/presentationml/2006/ole">
            <p:oleObj spid="_x0000_s915458" name="Equation" r:id="rId4" imgW="2590560" imgH="241200" progId="Equation.3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838200" y="1600200"/>
          <a:ext cx="3962400" cy="792163"/>
        </p:xfrm>
        <a:graphic>
          <a:graphicData uri="http://schemas.openxmlformats.org/presentationml/2006/ole">
            <p:oleObj spid="_x0000_s915459" name="Equation" r:id="rId5" imgW="2158920" imgH="431640" progId="Equation.3">
              <p:embed/>
            </p:oleObj>
          </a:graphicData>
        </a:graphic>
      </p:graphicFrame>
      <p:graphicFrame>
        <p:nvGraphicFramePr>
          <p:cNvPr id="10244" name="Object 11"/>
          <p:cNvGraphicFramePr>
            <a:graphicFrameLocks noChangeAspect="1"/>
          </p:cNvGraphicFramePr>
          <p:nvPr/>
        </p:nvGraphicFramePr>
        <p:xfrm>
          <a:off x="914400" y="4953000"/>
          <a:ext cx="2667000" cy="517525"/>
        </p:xfrm>
        <a:graphic>
          <a:graphicData uri="http://schemas.openxmlformats.org/presentationml/2006/ole">
            <p:oleObj spid="_x0000_s915460" name="Equation" r:id="rId6" imgW="1307880" imgH="253800" progId="Equation.3">
              <p:embed/>
            </p:oleObj>
          </a:graphicData>
        </a:graphic>
      </p:graphicFrame>
      <p:graphicFrame>
        <p:nvGraphicFramePr>
          <p:cNvPr id="10245" name="Object 12"/>
          <p:cNvGraphicFramePr>
            <a:graphicFrameLocks noChangeAspect="1"/>
          </p:cNvGraphicFramePr>
          <p:nvPr/>
        </p:nvGraphicFramePr>
        <p:xfrm>
          <a:off x="838200" y="2819400"/>
          <a:ext cx="3581400" cy="476250"/>
        </p:xfrm>
        <a:graphic>
          <a:graphicData uri="http://schemas.openxmlformats.org/presentationml/2006/ole">
            <p:oleObj spid="_x0000_s915461" name="Equation" r:id="rId7" imgW="1815840" imgH="241200" progId="Equation.3">
              <p:embed/>
            </p:oleObj>
          </a:graphicData>
        </a:graphic>
      </p:graphicFrame>
      <p:graphicFrame>
        <p:nvGraphicFramePr>
          <p:cNvPr id="10246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838200" y="3505200"/>
          <a:ext cx="4191000" cy="484188"/>
        </p:xfrm>
        <a:graphic>
          <a:graphicData uri="http://schemas.openxmlformats.org/presentationml/2006/ole">
            <p:oleObj spid="_x0000_s915462" name="Equation" r:id="rId8" imgW="1981080" imgH="228600" progId="Equation.3">
              <p:embed/>
            </p:oleObj>
          </a:graphicData>
        </a:graphic>
      </p:graphicFrame>
      <p:pic>
        <p:nvPicPr>
          <p:cNvPr id="10249" name="Picture 17" descr="horizon1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990600"/>
            <a:ext cx="39624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"/>
            <a:ext cx="8077200" cy="609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Why should we care about Cyclic Cosmologies?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Can we avoid the  beginning of time ?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 Standard Cosmological Model       </a:t>
            </a:r>
          </a:p>
          <a:p>
            <a:pPr>
              <a:lnSpc>
                <a:spcPct val="90000"/>
              </a:lnSpc>
              <a:buClrTx/>
              <a:buNone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2B21AF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Can Inflation be past-eternal?  </a:t>
            </a:r>
            <a:r>
              <a:rPr lang="en-US" sz="1400" dirty="0" smtClean="0">
                <a:solidFill>
                  <a:srgbClr val="2B21AF"/>
                </a:solidFill>
              </a:rPr>
              <a:t>[</a:t>
            </a:r>
            <a:r>
              <a:rPr lang="en-US" sz="1400" dirty="0" err="1" smtClean="0">
                <a:solidFill>
                  <a:srgbClr val="2B21AF"/>
                </a:solidFill>
              </a:rPr>
              <a:t>Guth,Vilenkin,Borde,Linde</a:t>
            </a:r>
            <a:r>
              <a:rPr lang="en-US" sz="1400" dirty="0" smtClean="0">
                <a:solidFill>
                  <a:srgbClr val="2B21AF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2B21AF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2B21AF"/>
              </a:solidFill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Ordinary GR takes you back </a:t>
            </a:r>
          </a:p>
          <a:p>
            <a:pPr eaLnBrk="1" hangingPunct="1">
              <a:lnSpc>
                <a:spcPct val="90000"/>
              </a:lnSpc>
              <a:buClrTx/>
              <a:buNone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    to singularity</a:t>
            </a:r>
          </a:p>
          <a:p>
            <a:pPr lvl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</a:rPr>
              <a:t>QG Phase, no geometry</a:t>
            </a:r>
          </a:p>
          <a:p>
            <a:pPr lvl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</a:rPr>
              <a:t>Space-time continuum as 0th order approximation</a:t>
            </a: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QG may give us a  </a:t>
            </a:r>
          </a:p>
          <a:p>
            <a:pPr eaLnBrk="1" hangingPunct="1">
              <a:lnSpc>
                <a:spcPct val="90000"/>
              </a:lnSpc>
              <a:buClrTx/>
              <a:buNone/>
              <a:defRPr/>
            </a:pPr>
            <a:r>
              <a:rPr lang="en-US" sz="2400" dirty="0" smtClean="0">
                <a:solidFill>
                  <a:srgbClr val="2B21AF"/>
                </a:solidFill>
              </a:rPr>
              <a:t>    “Big Bounce”</a:t>
            </a:r>
            <a:endParaRPr lang="en-US" sz="2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66FF"/>
                </a:solidFill>
              </a:rPr>
              <a:t>Flat/Open: DEC,WEC violation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410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0401" y="2667000"/>
            <a:ext cx="2133599" cy="1941104"/>
          </a:xfrm>
          <a:noFill/>
        </p:spPr>
      </p:pic>
      <p:pic>
        <p:nvPicPr>
          <p:cNvPr id="4102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34200" y="4590697"/>
            <a:ext cx="2713227" cy="2267303"/>
          </a:xfrm>
          <a:noFill/>
        </p:spPr>
      </p:pic>
      <p:sp>
        <p:nvSpPr>
          <p:cNvPr id="4104" name="AutoShape 12"/>
          <p:cNvSpPr>
            <a:spLocks noChangeArrowheads="1"/>
          </p:cNvSpPr>
          <p:nvPr/>
        </p:nvSpPr>
        <p:spPr bwMode="auto">
          <a:xfrm rot="10800000">
            <a:off x="4876800" y="3581400"/>
            <a:ext cx="2443160" cy="114300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dirty="0"/>
              <a:t>  </a:t>
            </a:r>
            <a:r>
              <a:rPr lang="en-US" dirty="0"/>
              <a:t>Open or </a:t>
            </a:r>
            <a:r>
              <a:rPr lang="en-US" dirty="0">
                <a:latin typeface="Arial" charset="0"/>
              </a:rPr>
              <a:t>flat</a:t>
            </a:r>
            <a:r>
              <a:rPr lang="en-US" dirty="0"/>
              <a:t>:   </a:t>
            </a:r>
          </a:p>
          <a:p>
            <a:r>
              <a:rPr lang="en-US" dirty="0"/>
              <a:t>  </a:t>
            </a:r>
            <a:r>
              <a:rPr lang="en-US" dirty="0" err="1"/>
              <a:t>geodesically</a:t>
            </a:r>
            <a:r>
              <a:rPr lang="en-US" dirty="0"/>
              <a:t>  </a:t>
            </a:r>
          </a:p>
          <a:p>
            <a:r>
              <a:rPr lang="en-US" dirty="0"/>
              <a:t>  incomplete</a:t>
            </a:r>
          </a:p>
          <a:p>
            <a:endParaRPr lang="en-US" sz="2000" dirty="0">
              <a:latin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14400" y="2209800"/>
          <a:ext cx="7391400" cy="547511"/>
        </p:xfrm>
        <a:graphic>
          <a:graphicData uri="http://schemas.openxmlformats.org/presentationml/2006/ole">
            <p:oleObj spid="_x0000_s830468" name="Equation" r:id="rId6" imgW="2743200" imgH="203040" progId="Equation.3">
              <p:embed/>
            </p:oleObj>
          </a:graphicData>
        </a:graphic>
      </p:graphicFrame>
      <p:graphicFrame>
        <p:nvGraphicFramePr>
          <p:cNvPr id="830469" name="Object 19"/>
          <p:cNvGraphicFramePr>
            <a:graphicFrameLocks noChangeAspect="1"/>
          </p:cNvGraphicFramePr>
          <p:nvPr/>
        </p:nvGraphicFramePr>
        <p:xfrm>
          <a:off x="1143000" y="3505200"/>
          <a:ext cx="2030413" cy="762000"/>
        </p:xfrm>
        <a:graphic>
          <a:graphicData uri="http://schemas.openxmlformats.org/presentationml/2006/ole">
            <p:oleObj spid="_x0000_s830469" name="Equation" r:id="rId7" imgW="609480" imgH="228600" progId="Equation.3">
              <p:embed/>
            </p:oleObj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029200" y="5715000"/>
            <a:ext cx="2514600" cy="1143000"/>
          </a:xfrm>
          <a:prstGeom prst="wedgeEllipseCallout">
            <a:avLst>
              <a:gd name="adj1" fmla="val -52500"/>
              <a:gd name="adj2" fmla="val 50000"/>
            </a:avLst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en-US" sz="2000" dirty="0"/>
              <a:t>  </a:t>
            </a:r>
            <a:r>
              <a:rPr lang="en-US" dirty="0" smtClean="0"/>
              <a:t>Closed:  </a:t>
            </a:r>
            <a:r>
              <a:rPr lang="en-US" dirty="0" err="1" smtClean="0"/>
              <a:t>geodesically</a:t>
            </a:r>
            <a:r>
              <a:rPr lang="en-US" dirty="0" smtClean="0"/>
              <a:t> complete</a:t>
            </a:r>
            <a:endParaRPr lang="en-US" dirty="0"/>
          </a:p>
          <a:p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uiExpand="1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ycinfl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638800" y="1524000"/>
            <a:ext cx="3276600" cy="4636800"/>
          </a:xfrm>
          <a:prstGeom prst="rect">
            <a:avLst/>
          </a:prstGeom>
        </p:spPr>
      </p:pic>
      <p:sp>
        <p:nvSpPr>
          <p:cNvPr id="66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8458200" cy="556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Background Cosmology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000" b="1" dirty="0" err="1" smtClean="0">
                <a:solidFill>
                  <a:srgbClr val="3025C1"/>
                </a:solidFill>
              </a:rPr>
              <a:t>Asymetric</a:t>
            </a:r>
            <a:r>
              <a:rPr lang="en-US" sz="2000" b="1" dirty="0" smtClean="0">
                <a:solidFill>
                  <a:srgbClr val="3025C1"/>
                </a:solidFill>
              </a:rPr>
              <a:t> cyclic evolution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025C1"/>
                </a:solidFill>
              </a:rPr>
              <a:t>In each cycle the universe grows a little more than it contracts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025C1"/>
                </a:solidFill>
              </a:rPr>
              <a:t>Cycles are very short: 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Underlying conjecture: 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Universe bounces back at a critical </a:t>
            </a: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err="1" smtClean="0">
                <a:solidFill>
                  <a:srgbClr val="FF0000"/>
                </a:solidFill>
              </a:rPr>
              <a:t>Planckian</a:t>
            </a:r>
            <a:r>
              <a:rPr lang="en-US" sz="2000" dirty="0" smtClean="0">
                <a:solidFill>
                  <a:srgbClr val="FF0000"/>
                </a:solidFill>
              </a:rPr>
              <a:t> density,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c</a:t>
            </a:r>
            <a:endParaRPr lang="en-US" sz="2000" baseline="-25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Details of bounce mechanism may not</a:t>
            </a: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    be important “observationally”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000" b="1" dirty="0" smtClean="0">
                <a:solidFill>
                  <a:srgbClr val="3025C1"/>
                </a:solidFill>
              </a:rPr>
              <a:t>Goodies from Inflation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025C1"/>
                </a:solidFill>
              </a:rPr>
              <a:t>Old cosmological puzzles are solved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025C1"/>
                </a:solidFill>
              </a:rPr>
              <a:t>One obtains nearly scale invariant spectrum!</a:t>
            </a:r>
          </a:p>
          <a:p>
            <a:pPr>
              <a:lnSpc>
                <a:spcPct val="80000"/>
              </a:lnSpc>
              <a:buClrTx/>
              <a:buNone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0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50979" name="Object 3"/>
          <p:cNvGraphicFramePr>
            <a:graphicFrameLocks noChangeAspect="1"/>
          </p:cNvGraphicFramePr>
          <p:nvPr/>
        </p:nvGraphicFramePr>
        <p:xfrm>
          <a:off x="3449638" y="2209800"/>
          <a:ext cx="1698625" cy="749300"/>
        </p:xfrm>
        <a:graphic>
          <a:graphicData uri="http://schemas.openxmlformats.org/presentationml/2006/ole">
            <p:oleObj spid="_x0000_s1150979" name="Equation" r:id="rId5" imgW="977760" imgH="431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Non-singular Cosmologies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2000" dirty="0">
                <a:solidFill>
                  <a:srgbClr val="2B2BDB"/>
                </a:solidFill>
              </a:rPr>
              <a:t>“Effective” 4D metric </a:t>
            </a:r>
            <a:r>
              <a:rPr lang="en-US" sz="2000" dirty="0" smtClean="0">
                <a:solidFill>
                  <a:srgbClr val="2B2BDB"/>
                </a:solidFill>
              </a:rPr>
              <a:t>description</a:t>
            </a:r>
            <a:endParaRPr lang="en-US" sz="20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2000" dirty="0">
                <a:solidFill>
                  <a:srgbClr val="2B2BDB"/>
                </a:solidFill>
              </a:rPr>
              <a:t>Stick to FLRW cosmologies: BKL conjecture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2000" dirty="0">
                <a:solidFill>
                  <a:srgbClr val="2B2BDB"/>
                </a:solidFill>
              </a:rPr>
              <a:t>Look into the “eternal past” 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2B2BDB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</a:rPr>
              <a:t>   Bouncing Universe           Emergent Universe                 Cyclic Universe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err="1">
                <a:solidFill>
                  <a:srgbClr val="000000"/>
                </a:solidFill>
              </a:rPr>
              <a:t>Novello,Salim</a:t>
            </a:r>
            <a:r>
              <a:rPr lang="en-US" sz="1400" dirty="0">
                <a:solidFill>
                  <a:srgbClr val="000000"/>
                </a:solidFill>
              </a:rPr>
              <a:t>; Melnikov,Orlov,70’s   Ellis &amp; </a:t>
            </a:r>
            <a:r>
              <a:rPr lang="en-US" sz="1400" dirty="0" err="1">
                <a:solidFill>
                  <a:srgbClr val="000000"/>
                </a:solidFill>
              </a:rPr>
              <a:t>Maartens</a:t>
            </a:r>
            <a:r>
              <a:rPr lang="en-US" sz="1400" dirty="0">
                <a:solidFill>
                  <a:srgbClr val="000000"/>
                </a:solidFill>
              </a:rPr>
              <a:t> ’04   </a:t>
            </a:r>
            <a:r>
              <a:rPr lang="en-US" sz="1400" dirty="0" err="1">
                <a:solidFill>
                  <a:srgbClr val="000000"/>
                </a:solidFill>
              </a:rPr>
              <a:t>Einstein,Freedman,Tolman,Lemaitre</a:t>
            </a:r>
            <a:r>
              <a:rPr lang="en-US" sz="1400" dirty="0">
                <a:solidFill>
                  <a:srgbClr val="000000"/>
                </a:solidFill>
              </a:rPr>
              <a:t>, 30’s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err="1">
                <a:solidFill>
                  <a:srgbClr val="000000"/>
                </a:solidFill>
              </a:rPr>
              <a:t>Gaperini</a:t>
            </a:r>
            <a:r>
              <a:rPr lang="en-US" sz="1400" dirty="0">
                <a:solidFill>
                  <a:srgbClr val="000000"/>
                </a:solidFill>
              </a:rPr>
              <a:t>, Maggiore &amp; </a:t>
            </a:r>
            <a:r>
              <a:rPr lang="en-US" sz="1400" dirty="0" err="1">
                <a:solidFill>
                  <a:srgbClr val="000000"/>
                </a:solidFill>
              </a:rPr>
              <a:t>Veneziano</a:t>
            </a:r>
            <a:r>
              <a:rPr lang="en-US" sz="1400" dirty="0">
                <a:solidFill>
                  <a:srgbClr val="2B2BDB"/>
                </a:solidFill>
              </a:rPr>
              <a:t>                                     </a:t>
            </a:r>
            <a:r>
              <a:rPr lang="en-US" sz="1400" dirty="0" err="1" smtClean="0">
                <a:solidFill>
                  <a:srgbClr val="000000"/>
                </a:solidFill>
              </a:rPr>
              <a:t>Bondi,Gold,Narlekar,Hoyle</a:t>
            </a:r>
            <a:r>
              <a:rPr lang="en-US" sz="1400" dirty="0" smtClean="0">
                <a:solidFill>
                  <a:srgbClr val="000000"/>
                </a:solidFill>
              </a:rPr>
              <a:t> (</a:t>
            </a:r>
            <a:r>
              <a:rPr lang="en-US" sz="1400" dirty="0">
                <a:solidFill>
                  <a:srgbClr val="000000"/>
                </a:solidFill>
              </a:rPr>
              <a:t>steady state) 50’s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(pre-big bang) ’97                                                         Steinhardt </a:t>
            </a:r>
            <a:r>
              <a:rPr lang="en-US" sz="1400" dirty="0" smtClean="0">
                <a:solidFill>
                  <a:srgbClr val="000000"/>
                </a:solidFill>
              </a:rPr>
              <a:t>,</a:t>
            </a:r>
            <a:r>
              <a:rPr lang="en-US" sz="1400" dirty="0" err="1" smtClean="0">
                <a:solidFill>
                  <a:srgbClr val="000000"/>
                </a:solidFill>
              </a:rPr>
              <a:t>Turok,Ovrut,Khoury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err="1">
                <a:solidFill>
                  <a:srgbClr val="000000"/>
                </a:solidFill>
              </a:rPr>
              <a:t>ekpyrotic</a:t>
            </a:r>
            <a:r>
              <a:rPr lang="en-US" sz="1400" dirty="0" smtClean="0">
                <a:solidFill>
                  <a:srgbClr val="000000"/>
                </a:solidFill>
              </a:rPr>
              <a:t>)                                                     </a:t>
            </a:r>
          </a:p>
        </p:txBody>
      </p:sp>
      <p:pic>
        <p:nvPicPr>
          <p:cNvPr id="65434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2286000"/>
            <a:ext cx="3200400" cy="3200400"/>
          </a:xfrm>
          <a:ln/>
        </p:spPr>
      </p:pic>
      <p:pic>
        <p:nvPicPr>
          <p:cNvPr id="65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434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54349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5943600" y="1600200"/>
          <a:ext cx="2971800" cy="636588"/>
        </p:xfrm>
        <a:graphic>
          <a:graphicData uri="http://schemas.openxmlformats.org/presentationml/2006/ole">
            <p:oleObj spid="_x0000_s654349" name="Equation" r:id="rId7" imgW="106668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einf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590800"/>
            <a:ext cx="3013687" cy="22398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CMB Fluctuations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001000" cy="5486400"/>
          </a:xfrm>
        </p:spPr>
        <p:txBody>
          <a:bodyPr/>
          <a:lstStyle/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Inflation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400" dirty="0" smtClean="0">
              <a:solidFill>
                <a:srgbClr val="2B21AF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2B21AF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</a:rPr>
              <a:t>Perturbed metric                                                 </a:t>
            </a:r>
            <a:r>
              <a:rPr lang="en-US" sz="2400" dirty="0" smtClean="0">
                <a:solidFill>
                  <a:srgbClr val="2B21AF"/>
                </a:solidFill>
                <a:sym typeface="Symbol"/>
              </a:rPr>
              <a:t>a</a:t>
            </a:r>
            <a:endParaRPr lang="en-US" sz="2400" dirty="0" smtClean="0">
              <a:solidFill>
                <a:srgbClr val="2B21AF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</a:rPr>
              <a:t>Start from “sub-Hubble fluctuations”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wavelength &lt;&lt; cosmological expansion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They oscillate 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Starting from Bunch Davis vacuum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</a:rPr>
              <a:t>During inflation they become super-Hubble and freeze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Amplitude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Explains why you have near scale-invariant spectrum </a:t>
            </a:r>
          </a:p>
          <a:p>
            <a:pPr>
              <a:buClrTx/>
              <a:buNone/>
            </a:pPr>
            <a:endParaRPr lang="en-US" sz="2400" dirty="0" smtClean="0">
              <a:solidFill>
                <a:srgbClr val="2B21A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sz="quarter" idx="2"/>
          </p:nvPr>
        </p:nvGraphicFramePr>
        <p:xfrm>
          <a:off x="1447800" y="1828800"/>
          <a:ext cx="6596869" cy="512467"/>
        </p:xfrm>
        <a:graphic>
          <a:graphicData uri="http://schemas.openxmlformats.org/presentationml/2006/ole">
            <p:oleObj spid="_x0000_s832514" name="Equation" r:id="rId5" imgW="2946240" imgH="228600" progId="Equation.3">
              <p:embed/>
            </p:oleObj>
          </a:graphicData>
        </a:graphic>
      </p:graphicFrame>
      <p:graphicFrame>
        <p:nvGraphicFramePr>
          <p:cNvPr id="7" name="Content Placeholder 6"/>
          <p:cNvGraphicFramePr>
            <a:graphicFrameLocks noChangeAspect="1"/>
          </p:cNvGraphicFramePr>
          <p:nvPr>
            <p:ph sz="quarter" idx="3"/>
          </p:nvPr>
        </p:nvGraphicFramePr>
        <p:xfrm>
          <a:off x="3048000" y="3733800"/>
          <a:ext cx="1066800" cy="822266"/>
        </p:xfrm>
        <a:graphic>
          <a:graphicData uri="http://schemas.openxmlformats.org/presentationml/2006/ole">
            <p:oleObj spid="_x0000_s832515" name="Equation" r:id="rId6" imgW="609480" imgH="469800" progId="Equation.3">
              <p:embed/>
            </p:oleObj>
          </a:graphicData>
        </a:graphic>
      </p:graphicFrame>
      <p:graphicFrame>
        <p:nvGraphicFramePr>
          <p:cNvPr id="832517" name="Content Placeholder 6"/>
          <p:cNvGraphicFramePr>
            <a:graphicFrameLocks noChangeAspect="1"/>
          </p:cNvGraphicFramePr>
          <p:nvPr/>
        </p:nvGraphicFramePr>
        <p:xfrm>
          <a:off x="2971800" y="5410200"/>
          <a:ext cx="3629025" cy="504825"/>
        </p:xfrm>
        <a:graphic>
          <a:graphicData uri="http://schemas.openxmlformats.org/presentationml/2006/ole">
            <p:oleObj spid="_x0000_s832517" name="Equation" r:id="rId7" imgW="1828800" imgH="2538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62600" y="3505200"/>
          <a:ext cx="1140883" cy="419100"/>
        </p:xfrm>
        <a:graphic>
          <a:graphicData uri="http://schemas.openxmlformats.org/presentationml/2006/ole">
            <p:oleObj spid="_x0000_s832519" name="Equation" r:id="rId8" imgW="62208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FF0000"/>
                </a:solidFill>
                <a:effectLst/>
              </a:rPr>
              <a:t>The Amplitude Problem</a:t>
            </a:r>
            <a:endParaRPr lang="en-US" sz="3200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382000" cy="5486400"/>
          </a:xfrm>
        </p:spPr>
        <p:txBody>
          <a:bodyPr/>
          <a:lstStyle/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Bouncing universe/long cycle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2B21AF"/>
                </a:solidFill>
              </a:rPr>
              <a:t>Hydrodynamical</a:t>
            </a:r>
            <a:r>
              <a:rPr lang="en-US" sz="2400" dirty="0" smtClean="0">
                <a:solidFill>
                  <a:srgbClr val="2B21AF"/>
                </a:solidFill>
              </a:rPr>
              <a:t> fluctuations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Logical starting point at t = -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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sym typeface="Symbol"/>
              </a:rPr>
              <a:t>Vacuum initial conditions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sym typeface="Symbol"/>
              </a:rPr>
              <a:t>Amplitude is suppressed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  <a:sym typeface="Symbol"/>
              </a:rPr>
              <a:t>    (if during bounce it remains frozen)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sym typeface="Symbol"/>
              </a:rPr>
              <a:t>Symmetric bounce means trouble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  <a:sym typeface="Symbol"/>
              </a:rPr>
              <a:t>Thermal Fluctuations: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  <a:sym typeface="Symbol"/>
              </a:rPr>
              <a:t>Fixing this require asymmetry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  <a:effectLst/>
                <a:sym typeface="Symbol"/>
              </a:rPr>
              <a:t>Ekpyrotic</a:t>
            </a: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 Scenario: slow contraction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libri"/>
                <a:sym typeface="Symbol"/>
              </a:rPr>
              <a:t>→</a:t>
            </a: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 normal expansion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Inflation: normal contraction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libri"/>
                <a:sym typeface="Symbol"/>
              </a:rPr>
              <a:t>→ </a:t>
            </a: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fast expansion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     Don’t need exponential inflation, </a:t>
            </a:r>
          </a:p>
          <a:p>
            <a:pPr>
              <a:buClrTx/>
              <a:buNone/>
            </a:pP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     no trans-</a:t>
            </a:r>
            <a:r>
              <a:rPr lang="en-US" sz="2000" dirty="0" err="1" smtClean="0">
                <a:solidFill>
                  <a:srgbClr val="000000"/>
                </a:solidFill>
                <a:effectLst/>
                <a:sym typeface="Symbol"/>
              </a:rPr>
              <a:t>Planckian</a:t>
            </a:r>
            <a:r>
              <a:rPr lang="en-US" sz="2000" dirty="0" smtClean="0">
                <a:solidFill>
                  <a:srgbClr val="000000"/>
                </a:solidFill>
                <a:effectLst/>
                <a:sym typeface="Symbol"/>
              </a:rPr>
              <a:t> problem, spectral break – unique signature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2B21AF"/>
                </a:solidFill>
                <a:effectLst/>
                <a:sym typeface="Symbol"/>
              </a:rPr>
              <a:t>Generating fluctuations over many </a:t>
            </a:r>
            <a:r>
              <a:rPr lang="en-US" sz="2400" dirty="0" err="1" smtClean="0">
                <a:solidFill>
                  <a:srgbClr val="2B21AF"/>
                </a:solidFill>
                <a:effectLst/>
                <a:sym typeface="Symbol"/>
              </a:rPr>
              <a:t>many</a:t>
            </a:r>
            <a:r>
              <a:rPr lang="en-US" sz="2400" dirty="0" smtClean="0">
                <a:solidFill>
                  <a:srgbClr val="2B21AF"/>
                </a:solidFill>
                <a:effectLst/>
                <a:sym typeface="Symbol"/>
              </a:rPr>
              <a:t> cycles </a:t>
            </a:r>
            <a:r>
              <a:rPr lang="en-US" sz="2400" dirty="0" smtClean="0">
                <a:solidFill>
                  <a:srgbClr val="000000"/>
                </a:solidFill>
                <a:effectLst/>
                <a:sym typeface="Symbol"/>
              </a:rPr>
              <a:t> 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9" name="Content Placeholder 8"/>
          <p:cNvGraphicFramePr>
            <a:graphicFrameLocks noChangeAspect="1"/>
          </p:cNvGraphicFramePr>
          <p:nvPr>
            <p:ph sz="quarter" idx="2"/>
          </p:nvPr>
        </p:nvGraphicFramePr>
        <p:xfrm>
          <a:off x="6400800" y="5105400"/>
          <a:ext cx="1676400" cy="657470"/>
        </p:xfrm>
        <a:graphic>
          <a:graphicData uri="http://schemas.openxmlformats.org/presentationml/2006/ole">
            <p:oleObj spid="_x0000_s833538" name="Equation" r:id="rId4" imgW="647640" imgH="253800" progId="Equation.3">
              <p:embed/>
            </p:oleObj>
          </a:graphicData>
        </a:graphic>
      </p:graphicFrame>
      <p:graphicFrame>
        <p:nvGraphicFramePr>
          <p:cNvPr id="833539" name="Object 3"/>
          <p:cNvGraphicFramePr>
            <a:graphicFrameLocks noChangeAspect="1"/>
          </p:cNvGraphicFramePr>
          <p:nvPr/>
        </p:nvGraphicFramePr>
        <p:xfrm>
          <a:off x="5191125" y="3962400"/>
          <a:ext cx="1223963" cy="819150"/>
        </p:xfrm>
        <a:graphic>
          <a:graphicData uri="http://schemas.openxmlformats.org/presentationml/2006/ole">
            <p:oleObj spid="_x0000_s833539" name="Equation" r:id="rId5" imgW="812520" imgH="545760" progId="Equation.3">
              <p:embed/>
            </p:oleObj>
          </a:graphicData>
        </a:graphic>
      </p:graphicFrame>
      <p:graphicFrame>
        <p:nvGraphicFramePr>
          <p:cNvPr id="833540" name="Object 4"/>
          <p:cNvGraphicFramePr>
            <a:graphicFrameLocks noChangeAspect="1"/>
          </p:cNvGraphicFramePr>
          <p:nvPr/>
        </p:nvGraphicFramePr>
        <p:xfrm>
          <a:off x="3763963" y="2362200"/>
          <a:ext cx="1084262" cy="663575"/>
        </p:xfrm>
        <a:graphic>
          <a:graphicData uri="http://schemas.openxmlformats.org/presentationml/2006/ole">
            <p:oleObj spid="_x0000_s833540" name="Equation" r:id="rId6" imgW="888840" imgH="545760" progId="Equation.3">
              <p:embed/>
            </p:oleObj>
          </a:graphicData>
        </a:graphic>
      </p:graphicFrame>
      <p:pic>
        <p:nvPicPr>
          <p:cNvPr id="10" name="Picture 9" descr="hubbledia2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836" y="1447800"/>
            <a:ext cx="4355164" cy="25348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FF0000"/>
                </a:solidFill>
              </a:rPr>
              <a:t>2</a:t>
            </a:r>
            <a:r>
              <a:rPr lang="en-US" sz="3200" b="1" u="sng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b="1" u="sng" dirty="0" smtClean="0">
                <a:solidFill>
                  <a:srgbClr val="FF0000"/>
                </a:solidFill>
              </a:rPr>
              <a:t> Law of Thermodynamics &amp;</a:t>
            </a:r>
            <a:br>
              <a:rPr lang="en-US" sz="3200" b="1" u="sng" dirty="0" smtClean="0">
                <a:solidFill>
                  <a:srgbClr val="FF0000"/>
                </a:solidFill>
              </a:rPr>
            </a:br>
            <a:r>
              <a:rPr lang="en-US" sz="3200" b="1" u="sng" dirty="0" err="1" smtClean="0">
                <a:solidFill>
                  <a:srgbClr val="FF0000"/>
                </a:solidFill>
              </a:rPr>
              <a:t>Tolman’s</a:t>
            </a:r>
            <a:r>
              <a:rPr lang="en-US" sz="3200" b="1" u="sng" dirty="0" smtClean="0">
                <a:solidFill>
                  <a:srgbClr val="FF0000"/>
                </a:solidFill>
              </a:rPr>
              <a:t> Entropy 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924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 err="1" smtClean="0">
                <a:solidFill>
                  <a:srgbClr val="7030A0"/>
                </a:solidFill>
              </a:rPr>
              <a:t>Tolman’s</a:t>
            </a:r>
            <a:r>
              <a:rPr lang="en-US" sz="2400" b="1" dirty="0" smtClean="0">
                <a:solidFill>
                  <a:srgbClr val="7030A0"/>
                </a:solidFill>
              </a:rPr>
              <a:t> Observations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2B2BDB"/>
                </a:solidFill>
              </a:rPr>
              <a:t>Entropy is monotonically increasing</a:t>
            </a:r>
            <a:r>
              <a:rPr lang="en-US" sz="1800" dirty="0" smtClean="0">
                <a:solidFill>
                  <a:srgbClr val="2B2BDB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Universe </a:t>
            </a:r>
            <a:r>
              <a:rPr lang="en-US" sz="1800" dirty="0" err="1" smtClean="0">
                <a:solidFill>
                  <a:srgbClr val="000000"/>
                </a:solidFill>
              </a:rPr>
              <a:t>atmost</a:t>
            </a:r>
            <a:r>
              <a:rPr lang="en-US" sz="1800" dirty="0" smtClean="0">
                <a:solidFill>
                  <a:srgbClr val="000000"/>
                </a:solidFill>
              </a:rPr>
              <a:t> quasi-periodic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Entropy (Energy, period) vanishes in a finite time in the past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     Or the universe is again </a:t>
            </a:r>
            <a:r>
              <a:rPr lang="en-US" sz="1800" dirty="0" err="1" smtClean="0">
                <a:solidFill>
                  <a:srgbClr val="000000"/>
                </a:solidFill>
              </a:rPr>
              <a:t>geodesically</a:t>
            </a:r>
            <a:r>
              <a:rPr lang="en-US" sz="1800" dirty="0" smtClean="0">
                <a:solidFill>
                  <a:srgbClr val="000000"/>
                </a:solidFill>
              </a:rPr>
              <a:t> complete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Beginning of time – back to square 1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2B2BDB"/>
                </a:solidFill>
              </a:rPr>
              <a:t>Can we use 2</a:t>
            </a:r>
            <a:r>
              <a:rPr lang="en-US" sz="2000" baseline="30000" dirty="0" smtClean="0">
                <a:solidFill>
                  <a:srgbClr val="2B2BDB"/>
                </a:solidFill>
              </a:rPr>
              <a:t>nd</a:t>
            </a:r>
            <a:r>
              <a:rPr lang="en-US" sz="2000" dirty="0" smtClean="0">
                <a:solidFill>
                  <a:srgbClr val="2B2BDB"/>
                </a:solidFill>
              </a:rPr>
              <a:t> law to generate asymmetry?</a:t>
            </a:r>
          </a:p>
          <a:p>
            <a:pPr marL="341313" indent="-341313" fontAlgn="auto">
              <a:spcBef>
                <a:spcPts val="400"/>
              </a:spcBef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Suppose around bounce, we have thermal equilibrium between some heavy non-relativistic particles and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massless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modes</a:t>
            </a:r>
          </a:p>
          <a:p>
            <a:pPr marL="341313" indent="-341313" fontAlgn="auto">
              <a:spcBef>
                <a:spcPts val="400"/>
              </a:spcBef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When T&lt;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sz="2000" baseline="-25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~ M, thermal equilibrium is lost</a:t>
            </a:r>
          </a:p>
          <a:p>
            <a:pPr marL="341313" indent="-341313" fontAlgn="auto">
              <a:spcBef>
                <a:spcPts val="400"/>
              </a:spcBef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Matter can decay into radiation</a:t>
            </a:r>
            <a:endParaRPr 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dirty="0" smtClean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Entropy increases by a constant factor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So does the scale factor!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0" dirty="0" smtClean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295400"/>
            <a:ext cx="15240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710659" name="Object 3"/>
          <p:cNvGraphicFramePr>
            <a:graphicFrameLocks noChangeAspect="1"/>
          </p:cNvGraphicFramePr>
          <p:nvPr/>
        </p:nvGraphicFramePr>
        <p:xfrm>
          <a:off x="914400" y="4953000"/>
          <a:ext cx="4219575" cy="927100"/>
        </p:xfrm>
        <a:graphic>
          <a:graphicData uri="http://schemas.openxmlformats.org/presentationml/2006/ole">
            <p:oleObj spid="_x0000_s710659" name="Equation" r:id="rId5" imgW="2197080" imgH="482400" progId="Equation.3">
              <p:embed/>
            </p:oleObj>
          </a:graphicData>
        </a:graphic>
      </p:graphicFrame>
      <p:graphicFrame>
        <p:nvGraphicFramePr>
          <p:cNvPr id="710660" name="Object 4"/>
          <p:cNvGraphicFramePr>
            <a:graphicFrameLocks noChangeAspect="1"/>
          </p:cNvGraphicFramePr>
          <p:nvPr/>
        </p:nvGraphicFramePr>
        <p:xfrm>
          <a:off x="5562600" y="5791200"/>
          <a:ext cx="2697162" cy="763588"/>
        </p:xfrm>
        <a:graphic>
          <a:graphicData uri="http://schemas.openxmlformats.org/presentationml/2006/ole">
            <p:oleObj spid="_x0000_s710660" name="Equation" r:id="rId6" imgW="1523880" imgH="431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mbtolss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9600"/>
            <a:ext cx="9076266" cy="51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609600"/>
            <a:ext cx="8153400" cy="5715000"/>
          </a:xfrm>
        </p:spPr>
        <p:txBody>
          <a:bodyPr/>
          <a:lstStyle/>
          <a:p>
            <a:pPr>
              <a:lnSpc>
                <a:spcPct val="80000"/>
              </a:lnSpc>
              <a:buClrTx/>
              <a:buNone/>
            </a:pPr>
            <a:r>
              <a:rPr lang="en-US" sz="2400" b="1" dirty="0" smtClean="0">
                <a:solidFill>
                  <a:srgbClr val="3025C1"/>
                </a:solidFill>
              </a:rPr>
              <a:t>Specific Realizations:</a:t>
            </a:r>
          </a:p>
          <a:p>
            <a:pPr>
              <a:lnSpc>
                <a:spcPct val="80000"/>
              </a:lnSpc>
              <a:buClrTx/>
              <a:buNone/>
            </a:pPr>
            <a:endParaRPr lang="en-US" sz="2400" b="1" dirty="0" smtClean="0">
              <a:solidFill>
                <a:srgbClr val="3025C1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  <a:effectLst/>
              </a:rPr>
              <a:t>Universe begins with -</a:t>
            </a:r>
            <a:r>
              <a:rPr lang="en-US" sz="2400" b="1" dirty="0" smtClean="0">
                <a:solidFill>
                  <a:srgbClr val="3025C1"/>
                </a:solidFill>
                <a:effectLst/>
                <a:sym typeface="Symbol"/>
              </a:rPr>
              <a:t>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en-US" sz="1400" dirty="0" err="1" smtClean="0">
                <a:solidFill>
                  <a:srgbClr val="000000"/>
                </a:solidFill>
              </a:rPr>
              <a:t>Linde</a:t>
            </a:r>
            <a:r>
              <a:rPr lang="en-US" sz="1400" dirty="0" smtClean="0">
                <a:solidFill>
                  <a:srgbClr val="000000"/>
                </a:solidFill>
              </a:rPr>
              <a:t> et. </a:t>
            </a:r>
            <a:r>
              <a:rPr lang="en-US" sz="1400" dirty="0" smtClean="0">
                <a:solidFill>
                  <a:srgbClr val="000000"/>
                </a:solidFill>
              </a:rPr>
              <a:t>al</a:t>
            </a:r>
            <a:r>
              <a:rPr lang="en-US" sz="1400" dirty="0" smtClean="0">
                <a:solidFill>
                  <a:srgbClr val="000000"/>
                </a:solidFill>
              </a:rPr>
              <a:t>.]</a:t>
            </a:r>
            <a:endParaRPr lang="en-US" sz="1400" b="1" dirty="0" smtClean="0">
              <a:solidFill>
                <a:srgbClr val="3025C1"/>
              </a:solidFill>
              <a:effectLst/>
              <a:sym typeface="Symbol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  <a:effectLst/>
              <a:sym typeface="Symbol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  <a:effectLst/>
                <a:sym typeface="Symbol"/>
              </a:rPr>
              <a:t>In presence of radiation, it leads to periodic evolution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  <a:effectLst/>
              <a:sym typeface="Symbol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3025C1"/>
                </a:solidFill>
                <a:effectLst/>
              </a:rPr>
              <a:t>If there is more than one forms of matter which interact, entropy is produced.</a:t>
            </a:r>
          </a:p>
          <a:p>
            <a:pPr lvl="1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2B2BDB"/>
              </a:solidFill>
            </a:endParaRPr>
          </a:p>
          <a:p>
            <a:pPr lvl="1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This is a consequence of 2</a:t>
            </a:r>
            <a:r>
              <a:rPr lang="en-US" sz="2000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dirty="0" smtClean="0">
                <a:solidFill>
                  <a:srgbClr val="FF0000"/>
                </a:solidFill>
              </a:rPr>
              <a:t> law thermodynamics</a:t>
            </a:r>
          </a:p>
          <a:p>
            <a:pPr lvl="1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Typically this leads to overall growth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en-US" sz="1400" dirty="0" err="1" smtClean="0">
                <a:solidFill>
                  <a:srgbClr val="000000"/>
                </a:solidFill>
              </a:rPr>
              <a:t>Tolman</a:t>
            </a:r>
            <a:r>
              <a:rPr lang="en-US" sz="1400" dirty="0" smtClean="0">
                <a:solidFill>
                  <a:srgbClr val="000000"/>
                </a:solidFill>
              </a:rPr>
              <a:t>, 1931]</a:t>
            </a:r>
            <a:endParaRPr lang="en-US" sz="1400" dirty="0" smtClean="0">
              <a:solidFill>
                <a:srgbClr val="2B2BDB"/>
              </a:solidFill>
            </a:endParaRPr>
          </a:p>
          <a:p>
            <a:pPr lvl="1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Universe expands a little more than it contracts.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       Grows by the same factor – Inflation</a:t>
            </a:r>
          </a:p>
          <a:p>
            <a:pPr>
              <a:lnSpc>
                <a:spcPct val="80000"/>
              </a:lnSpc>
              <a:buClrTx/>
              <a:buFont typeface="Wingdings" pitchFamily="2" charset="2"/>
              <a:buChar char="Ø"/>
            </a:pPr>
            <a:endParaRPr lang="en-US" sz="2000" dirty="0" smtClean="0">
              <a:solidFill>
                <a:srgbClr val="2B2BDB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rgbClr val="2B2BDB"/>
              </a:solidFill>
            </a:endParaRPr>
          </a:p>
        </p:txBody>
      </p:sp>
      <p:graphicFrame>
        <p:nvGraphicFramePr>
          <p:cNvPr id="1128450" name="Object 2"/>
          <p:cNvGraphicFramePr>
            <a:graphicFrameLocks noChangeAspect="1"/>
          </p:cNvGraphicFramePr>
          <p:nvPr/>
        </p:nvGraphicFramePr>
        <p:xfrm>
          <a:off x="1981200" y="4876800"/>
          <a:ext cx="1524000" cy="809800"/>
        </p:xfrm>
        <a:graphic>
          <a:graphicData uri="http://schemas.openxmlformats.org/presentationml/2006/ole">
            <p:oleObj spid="_x0000_s1128450" name="Equation" r:id="rId4" imgW="812520" imgH="431640" progId="Equation.3">
              <p:embed/>
            </p:oleObj>
          </a:graphicData>
        </a:graphic>
      </p:graphicFrame>
      <p:graphicFrame>
        <p:nvGraphicFramePr>
          <p:cNvPr id="1128451" name="Object 2"/>
          <p:cNvGraphicFramePr>
            <a:graphicFrameLocks noChangeAspect="1"/>
          </p:cNvGraphicFramePr>
          <p:nvPr/>
        </p:nvGraphicFramePr>
        <p:xfrm>
          <a:off x="5541963" y="4800600"/>
          <a:ext cx="2024062" cy="809625"/>
        </p:xfrm>
        <a:graphic>
          <a:graphicData uri="http://schemas.openxmlformats.org/presentationml/2006/ole">
            <p:oleObj spid="_x0000_s1128451" name="Equation" r:id="rId5" imgW="10792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2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12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Is a Graceful Exit possible?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</a:rPr>
              <a:t>Yes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</a:rPr>
              <a:t>During contraction, kinetic energy blue shifts, &amp; total energy increases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en-US" sz="1400" dirty="0" err="1" smtClean="0">
                <a:solidFill>
                  <a:srgbClr val="000000"/>
                </a:solidFill>
              </a:rPr>
              <a:t>Linde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et. Al.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Once K + V &gt;0,  can only turn back in the +</a:t>
            </a:r>
            <a:r>
              <a:rPr lang="en-US" sz="2000" dirty="0" err="1" smtClean="0">
                <a:solidFill>
                  <a:srgbClr val="2B21AF"/>
                </a:solidFill>
                <a:sym typeface="Symbol"/>
              </a:rPr>
              <a:t>ve</a:t>
            </a:r>
            <a:r>
              <a:rPr lang="en-US" sz="2000" dirty="0" smtClean="0">
                <a:solidFill>
                  <a:srgbClr val="2B21AF"/>
                </a:solidFill>
                <a:sym typeface="Symbol"/>
              </a:rPr>
              <a:t> region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B21AF"/>
                </a:solidFill>
                <a:sym typeface="Symbol"/>
              </a:rPr>
              <a:t>If the universe bounces back,  may not be able to escape!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Clr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Success depends on parameters and IC’s?</a:t>
            </a:r>
          </a:p>
          <a:p>
            <a:pPr>
              <a:buClrTx/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</p:txBody>
      </p:sp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7820025" cy="25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it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47800" y="0"/>
            <a:ext cx="118872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Periodic Scale-Invariance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>
              <a:buClrTx/>
              <a:buNone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Analyzing perturbations  looks like a daunting task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There is a very general argument for near scale-invariance.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Evolution of fluctuations depend only on and {</a:t>
            </a:r>
            <a:r>
              <a:rPr lang="en-US" sz="2400" dirty="0" smtClean="0">
                <a:solidFill>
                  <a:srgbClr val="3025C1"/>
                </a:solidFill>
                <a:sym typeface="Symbol"/>
              </a:rPr>
              <a:t></a:t>
            </a:r>
            <a:r>
              <a:rPr lang="en-US" sz="2400" baseline="-25000" dirty="0" err="1" smtClean="0">
                <a:solidFill>
                  <a:srgbClr val="3025C1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rgbClr val="3025C1"/>
                </a:solidFill>
              </a:rPr>
              <a:t>(</a:t>
            </a:r>
            <a:r>
              <a:rPr lang="en-US" sz="2400" dirty="0" smtClean="0">
                <a:solidFill>
                  <a:srgbClr val="3025C1"/>
                </a:solidFill>
                <a:sym typeface="Symbol"/>
              </a:rPr>
              <a:t>)}</a:t>
            </a:r>
            <a:r>
              <a:rPr lang="en-US" sz="2400" dirty="0" smtClean="0">
                <a:solidFill>
                  <a:srgbClr val="3025C1"/>
                </a:solidFill>
              </a:rPr>
              <a:t> for a given </a:t>
            </a:r>
            <a:r>
              <a:rPr lang="en-US" sz="2400" dirty="0" err="1" smtClean="0">
                <a:solidFill>
                  <a:srgbClr val="3025C1"/>
                </a:solidFill>
              </a:rPr>
              <a:t>comoving</a:t>
            </a:r>
            <a:r>
              <a:rPr lang="en-US" sz="2400" dirty="0" smtClean="0">
                <a:solidFill>
                  <a:srgbClr val="3025C1"/>
                </a:solidFill>
              </a:rPr>
              <a:t> mode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deSitter</a:t>
            </a:r>
            <a:r>
              <a:rPr lang="en-US" sz="2000" dirty="0" smtClean="0">
                <a:solidFill>
                  <a:srgbClr val="FF0000"/>
                </a:solidFill>
              </a:rPr>
              <a:t> gives exact scale invariance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Inflation has a tilt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k and (1+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</a:t>
            </a:r>
            <a:r>
              <a:rPr lang="en-US" sz="2000" dirty="0" smtClean="0">
                <a:solidFill>
                  <a:srgbClr val="FF0000"/>
                </a:solidFill>
              </a:rPr>
              <a:t>) k have same {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)} leading to periodic scale-invariance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A crude approximation is to calculate the amplitude at the last exit.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3429000"/>
          <a:ext cx="7344833" cy="762000"/>
        </p:xfrm>
        <a:graphic>
          <a:graphicData uri="http://schemas.openxmlformats.org/presentationml/2006/ole">
            <p:oleObj spid="_x0000_s1177603" name="Equation" r:id="rId3" imgW="4406760" imgH="4572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Signatures in CMB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Amplitude determined by time scale of cycle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Tilt of the spectrum depends on slope of potential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Distinctive signature: periodic modulations in </a:t>
            </a:r>
            <a:r>
              <a:rPr lang="en-US" dirty="0" err="1" smtClean="0">
                <a:solidFill>
                  <a:srgbClr val="7030A0"/>
                </a:solidFill>
              </a:rPr>
              <a:t>ln</a:t>
            </a:r>
            <a:r>
              <a:rPr lang="en-US" dirty="0" smtClean="0">
                <a:solidFill>
                  <a:srgbClr val="7030A0"/>
                </a:solidFill>
              </a:rPr>
              <a:t>(k)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Produces a pretty good fit to the 7-yr data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 additional parameters consistent with improvement of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Wait for Planck satellite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 descr="spectru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36590" y="-1153885"/>
            <a:ext cx="6858001" cy="9165771"/>
          </a:xfrm>
          <a:prstGeom prst="rect">
            <a:avLst/>
          </a:prstGeom>
        </p:spPr>
      </p:pic>
      <p:graphicFrame>
        <p:nvGraphicFramePr>
          <p:cNvPr id="1156097" name="Object 1"/>
          <p:cNvGraphicFramePr>
            <a:graphicFrameLocks noChangeAspect="1"/>
          </p:cNvGraphicFramePr>
          <p:nvPr/>
        </p:nvGraphicFramePr>
        <p:xfrm>
          <a:off x="2971800" y="1676400"/>
          <a:ext cx="1600200" cy="587375"/>
        </p:xfrm>
        <a:graphic>
          <a:graphicData uri="http://schemas.openxmlformats.org/presentationml/2006/ole">
            <p:oleObj spid="_x0000_s1156097" name="Equation" r:id="rId5" imgW="622080" imgH="228600" progId="Equation.3">
              <p:embed/>
            </p:oleObj>
          </a:graphicData>
        </a:graphic>
      </p:graphicFrame>
      <p:graphicFrame>
        <p:nvGraphicFramePr>
          <p:cNvPr id="1156098" name="Object 1"/>
          <p:cNvGraphicFramePr>
            <a:graphicFrameLocks noChangeAspect="1"/>
          </p:cNvGraphicFramePr>
          <p:nvPr/>
        </p:nvGraphicFramePr>
        <p:xfrm>
          <a:off x="457200" y="5943600"/>
          <a:ext cx="4648200" cy="766763"/>
        </p:xfrm>
        <a:graphic>
          <a:graphicData uri="http://schemas.openxmlformats.org/presentationml/2006/ole">
            <p:oleObj spid="_x0000_s1156098" name="Equation" r:id="rId6" imgW="3124080" imgH="5205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29400" y="6095999"/>
          <a:ext cx="1752600" cy="557645"/>
        </p:xfrm>
        <a:graphic>
          <a:graphicData uri="http://schemas.openxmlformats.org/presentationml/2006/ole">
            <p:oleObj spid="_x0000_s1156099" name="Equation" r:id="rId7" imgW="558720" imgH="1774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</a:rPr>
              <a:t>Outlook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Cyclic Models provide interesting alternatives to inflation, but it’s very challenging to live without inflation.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3025C1"/>
                </a:solidFill>
                <a:effectLst/>
              </a:rPr>
              <a:t>Cyclic Inflation seems an interesting compromise, although rigorous perturbation analysis is still pending.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Cyclic Inflation can be made past </a:t>
            </a:r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geodesically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complete, no beginning of time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3025C1"/>
                </a:solidFill>
                <a:effectLst/>
              </a:rPr>
              <a:t>CMB signatures, what about non-</a:t>
            </a:r>
            <a:r>
              <a:rPr lang="en-US" sz="2400" b="1" dirty="0" err="1" smtClean="0">
                <a:solidFill>
                  <a:srgbClr val="3025C1"/>
                </a:solidFill>
                <a:effectLst/>
              </a:rPr>
              <a:t>gaussianity</a:t>
            </a:r>
            <a:r>
              <a:rPr lang="en-US" sz="2400" b="1" dirty="0" smtClean="0">
                <a:solidFill>
                  <a:srgbClr val="3025C1"/>
                </a:solidFill>
                <a:effectLst/>
              </a:rPr>
              <a:t>?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400" b="1" dirty="0" smtClean="0">
              <a:solidFill>
                <a:srgbClr val="3025C1"/>
              </a:solidFill>
              <a:effectLst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effectLst/>
              </a:rPr>
              <a:t>Planck mission </a:t>
            </a:r>
          </a:p>
          <a:p>
            <a:pPr>
              <a:buClrTx/>
              <a:buNone/>
            </a:pPr>
            <a:r>
              <a:rPr lang="en-US" sz="2400" b="1" dirty="0" smtClean="0">
                <a:solidFill>
                  <a:srgbClr val="FF0000"/>
                </a:solidFill>
                <a:effectLst/>
              </a:rPr>
              <a:t>   might have something to say</a:t>
            </a:r>
            <a:endParaRPr lang="en-US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Planck-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50292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Perturbations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A priori looks like a daunting task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There is a very general argument for near scale-invariance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Power-spectrum depends on</a:t>
            </a:r>
          </a:p>
          <a:p>
            <a:pPr>
              <a:buClrTx/>
              <a:buNone/>
            </a:pPr>
            <a:r>
              <a:rPr lang="en-US" sz="2400" dirty="0" smtClean="0">
                <a:solidFill>
                  <a:srgbClr val="3025C1"/>
                </a:solidFill>
              </a:rPr>
              <a:t>    energy densities at the </a:t>
            </a:r>
          </a:p>
          <a:p>
            <a:pPr>
              <a:buClrTx/>
              <a:buNone/>
            </a:pPr>
            <a:r>
              <a:rPr lang="en-US" sz="2400" dirty="0" smtClean="0">
                <a:solidFill>
                  <a:srgbClr val="3025C1"/>
                </a:solidFill>
              </a:rPr>
              <a:t>    Hubble crossing</a:t>
            </a:r>
          </a:p>
          <a:p>
            <a:pPr>
              <a:buClrTx/>
              <a:buNone/>
            </a:pPr>
            <a:endParaRPr lang="en-US" sz="2400" dirty="0" smtClean="0">
              <a:solidFill>
                <a:srgbClr val="3025C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025C1"/>
                </a:solidFill>
              </a:rPr>
              <a:t>At the last Hubble crossing</a:t>
            </a:r>
            <a:endParaRPr lang="en-US" sz="2400" dirty="0">
              <a:solidFill>
                <a:srgbClr val="3025C1"/>
              </a:solidFill>
            </a:endParaRPr>
          </a:p>
        </p:txBody>
      </p:sp>
      <p:graphicFrame>
        <p:nvGraphicFramePr>
          <p:cNvPr id="1177602" name="Object 1"/>
          <p:cNvGraphicFramePr>
            <a:graphicFrameLocks noChangeAspect="1"/>
          </p:cNvGraphicFramePr>
          <p:nvPr/>
        </p:nvGraphicFramePr>
        <p:xfrm>
          <a:off x="762000" y="5791200"/>
          <a:ext cx="4648200" cy="766452"/>
        </p:xfrm>
        <a:graphic>
          <a:graphicData uri="http://schemas.openxmlformats.org/presentationml/2006/ole">
            <p:oleObj spid="_x0000_s1206274" name="Equation" r:id="rId3" imgW="3124080" imgH="520560" progId="Equation.3">
              <p:embed/>
            </p:oleObj>
          </a:graphicData>
        </a:graphic>
      </p:graphicFrame>
      <p:pic>
        <p:nvPicPr>
          <p:cNvPr id="1177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90800"/>
            <a:ext cx="3271323" cy="31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20289</TotalTime>
  <Words>1547</Words>
  <Application>Microsoft Office PowerPoint</Application>
  <PresentationFormat>On-screen Show (4:3)</PresentationFormat>
  <Paragraphs>343</Paragraphs>
  <Slides>24</Slides>
  <Notes>21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Textured</vt:lpstr>
      <vt:lpstr>Equation</vt:lpstr>
      <vt:lpstr>Microsoft Equation 3.0</vt:lpstr>
      <vt:lpstr>Cyclic Inflation</vt:lpstr>
      <vt:lpstr>Slide 2</vt:lpstr>
      <vt:lpstr> </vt:lpstr>
      <vt:lpstr>Slide 4</vt:lpstr>
      <vt:lpstr>Slide 5</vt:lpstr>
      <vt:lpstr>Periodic Scale-Invariance</vt:lpstr>
      <vt:lpstr>Signatures in CMB</vt:lpstr>
      <vt:lpstr>Outlook</vt:lpstr>
      <vt:lpstr>Perturbations</vt:lpstr>
      <vt:lpstr>Emergent Cyclic Universe</vt:lpstr>
      <vt:lpstr>Classic Puzzles</vt:lpstr>
      <vt:lpstr>Slide 12</vt:lpstr>
      <vt:lpstr>How to exit from Cyclic-Inflation?</vt:lpstr>
      <vt:lpstr> </vt:lpstr>
      <vt:lpstr>Slide 15</vt:lpstr>
      <vt:lpstr>CMB Summary</vt:lpstr>
      <vt:lpstr>Cyclic  Cosmologies: Good, Bad &amp; Ugly</vt:lpstr>
      <vt:lpstr>Transferring fluctuations via bounce</vt:lpstr>
      <vt:lpstr>Slide 19</vt:lpstr>
      <vt:lpstr>Non-singular Cosmologies</vt:lpstr>
      <vt:lpstr>CMB Fluctuations</vt:lpstr>
      <vt:lpstr>The Amplitude Problem</vt:lpstr>
      <vt:lpstr>2nd Law of Thermodynamics &amp; Tolman’s Entropy Problem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Stringy Dark Energy and Cosmic Coincidence</dc:title>
  <dc:creator>Tirthabir Biswas</dc:creator>
  <cp:lastModifiedBy>tirtho</cp:lastModifiedBy>
  <cp:revision>882</cp:revision>
  <dcterms:created xsi:type="dcterms:W3CDTF">2005-01-11T05:34:04Z</dcterms:created>
  <dcterms:modified xsi:type="dcterms:W3CDTF">2011-10-08T19:11:32Z</dcterms:modified>
</cp:coreProperties>
</file>