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sldIdLst>
    <p:sldId id="256" r:id="rId2"/>
    <p:sldId id="257" r:id="rId3"/>
    <p:sldId id="279" r:id="rId4"/>
    <p:sldId id="278" r:id="rId5"/>
    <p:sldId id="280" r:id="rId6"/>
    <p:sldId id="281" r:id="rId7"/>
    <p:sldId id="282" r:id="rId8"/>
    <p:sldId id="258" r:id="rId9"/>
    <p:sldId id="259" r:id="rId10"/>
    <p:sldId id="260" r:id="rId11"/>
    <p:sldId id="261" r:id="rId12"/>
    <p:sldId id="262" r:id="rId13"/>
    <p:sldId id="263" r:id="rId14"/>
    <p:sldId id="269" r:id="rId15"/>
    <p:sldId id="265" r:id="rId16"/>
    <p:sldId id="266" r:id="rId17"/>
    <p:sldId id="267" r:id="rId18"/>
    <p:sldId id="268" r:id="rId19"/>
    <p:sldId id="264" r:id="rId20"/>
    <p:sldId id="271" r:id="rId21"/>
    <p:sldId id="275" r:id="rId22"/>
    <p:sldId id="273" r:id="rId23"/>
    <p:sldId id="274" r:id="rId24"/>
    <p:sldId id="270" r:id="rId25"/>
    <p:sldId id="285" r:id="rId26"/>
    <p:sldId id="272" r:id="rId27"/>
    <p:sldId id="276" r:id="rId28"/>
    <p:sldId id="284" r:id="rId29"/>
    <p:sldId id="277" r:id="rId30"/>
    <p:sldId id="286"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43" autoAdjust="0"/>
    <p:restoredTop sz="88066" autoAdjust="0"/>
  </p:normalViewPr>
  <p:slideViewPr>
    <p:cSldViewPr snapToGrid="0">
      <p:cViewPr varScale="1">
        <p:scale>
          <a:sx n="100" d="100"/>
          <a:sy n="100" d="100"/>
        </p:scale>
        <p:origin x="880" y="16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Students </a:t>
            </a:r>
            <a:r>
              <a:rPr lang="en-US" dirty="0"/>
              <a:t>Reporting Credit Hour </a:t>
            </a:r>
            <a:r>
              <a:rPr lang="en-US" dirty="0" smtClean="0"/>
              <a:t>Completion (Fall</a:t>
            </a:r>
            <a:r>
              <a:rPr lang="en-US" baseline="0" dirty="0" smtClean="0"/>
              <a:t> 2015)</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 Students Reporting Credit Hour Completion</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cat>
            <c:strRef>
              <c:f>Sheet1!$A$2:$A$6</c:f>
              <c:strCache>
                <c:ptCount val="5"/>
                <c:pt idx="0">
                  <c:v>None Entering Freshman</c:v>
                </c:pt>
                <c:pt idx="1">
                  <c:v>Fewer than 30</c:v>
                </c:pt>
                <c:pt idx="2">
                  <c:v>30-60 Hours</c:v>
                </c:pt>
                <c:pt idx="3">
                  <c:v>61-90 Hours</c:v>
                </c:pt>
                <c:pt idx="4">
                  <c:v>More than 90</c:v>
                </c:pt>
              </c:strCache>
            </c:strRef>
          </c:cat>
          <c:val>
            <c:numRef>
              <c:f>Sheet1!$B$2:$B$6</c:f>
              <c:numCache>
                <c:formatCode>General</c:formatCode>
                <c:ptCount val="5"/>
                <c:pt idx="0">
                  <c:v>19.0</c:v>
                </c:pt>
                <c:pt idx="1">
                  <c:v>2.0</c:v>
                </c:pt>
                <c:pt idx="2">
                  <c:v>9.0</c:v>
                </c:pt>
                <c:pt idx="3">
                  <c:v>26.0</c:v>
                </c:pt>
                <c:pt idx="4">
                  <c:v>43.0</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Pre-Post</a:t>
            </a:r>
            <a:r>
              <a:rPr lang="en-US" baseline="0" dirty="0" smtClean="0"/>
              <a:t> Test </a:t>
            </a:r>
            <a:r>
              <a:rPr lang="en-US" dirty="0" smtClean="0"/>
              <a:t>Proficiency</a:t>
            </a:r>
            <a:r>
              <a:rPr lang="en-US" baseline="0" dirty="0" smtClean="0"/>
              <a:t> Comparison</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Freshman</c:v>
                </c:pt>
              </c:strCache>
            </c:strRef>
          </c:tx>
          <c:spPr>
            <a:solidFill>
              <a:schemeClr val="accent1"/>
            </a:solidFill>
            <a:ln>
              <a:noFill/>
            </a:ln>
            <a:effectLst/>
          </c:spPr>
          <c:invertIfNegative val="0"/>
          <c:cat>
            <c:strRef>
              <c:f>Sheet1!$A$2:$A$4</c:f>
              <c:strCache>
                <c:ptCount val="3"/>
                <c:pt idx="0">
                  <c:v>Reading 1</c:v>
                </c:pt>
                <c:pt idx="1">
                  <c:v>Writing 1</c:v>
                </c:pt>
                <c:pt idx="2">
                  <c:v>Math 1</c:v>
                </c:pt>
              </c:strCache>
            </c:strRef>
          </c:cat>
          <c:val>
            <c:numRef>
              <c:f>Sheet1!$B$2:$B$4</c:f>
              <c:numCache>
                <c:formatCode>General</c:formatCode>
                <c:ptCount val="3"/>
                <c:pt idx="0">
                  <c:v>70.0</c:v>
                </c:pt>
                <c:pt idx="1">
                  <c:v>73.0</c:v>
                </c:pt>
                <c:pt idx="2">
                  <c:v>57.0</c:v>
                </c:pt>
              </c:numCache>
            </c:numRef>
          </c:val>
        </c:ser>
        <c:ser>
          <c:idx val="1"/>
          <c:order val="1"/>
          <c:tx>
            <c:strRef>
              <c:f>Sheet1!$C$1</c:f>
              <c:strCache>
                <c:ptCount val="1"/>
                <c:pt idx="0">
                  <c:v>Juniors</c:v>
                </c:pt>
              </c:strCache>
            </c:strRef>
          </c:tx>
          <c:spPr>
            <a:solidFill>
              <a:schemeClr val="accent2"/>
            </a:solidFill>
            <a:ln>
              <a:noFill/>
            </a:ln>
            <a:effectLst/>
          </c:spPr>
          <c:invertIfNegative val="0"/>
          <c:cat>
            <c:strRef>
              <c:f>Sheet1!$A$2:$A$4</c:f>
              <c:strCache>
                <c:ptCount val="3"/>
                <c:pt idx="0">
                  <c:v>Reading 1</c:v>
                </c:pt>
                <c:pt idx="1">
                  <c:v>Writing 1</c:v>
                </c:pt>
                <c:pt idx="2">
                  <c:v>Math 1</c:v>
                </c:pt>
              </c:strCache>
            </c:strRef>
          </c:cat>
          <c:val>
            <c:numRef>
              <c:f>Sheet1!$C$2:$C$4</c:f>
              <c:numCache>
                <c:formatCode>General</c:formatCode>
                <c:ptCount val="3"/>
                <c:pt idx="0">
                  <c:v>53.0</c:v>
                </c:pt>
                <c:pt idx="1">
                  <c:v>62.0</c:v>
                </c:pt>
                <c:pt idx="2">
                  <c:v>42.0</c:v>
                </c:pt>
              </c:numCache>
            </c:numRef>
          </c:val>
        </c:ser>
        <c:dLbls>
          <c:showLegendKey val="0"/>
          <c:showVal val="0"/>
          <c:showCatName val="0"/>
          <c:showSerName val="0"/>
          <c:showPercent val="0"/>
          <c:showBubbleSize val="0"/>
        </c:dLbls>
        <c:gapWidth val="219"/>
        <c:overlap val="-27"/>
        <c:axId val="388902320"/>
        <c:axId val="395430224"/>
      </c:barChart>
      <c:catAx>
        <c:axId val="388902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95430224"/>
        <c:crosses val="autoZero"/>
        <c:auto val="1"/>
        <c:lblAlgn val="ctr"/>
        <c:lblOffset val="100"/>
        <c:noMultiLvlLbl val="0"/>
      </c:catAx>
      <c:valAx>
        <c:axId val="3954302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889023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Freshman Carnegie</a:t>
            </a:r>
            <a:r>
              <a:rPr lang="en-US" baseline="0" dirty="0" smtClean="0"/>
              <a:t> Class          </a:t>
            </a:r>
          </a:p>
          <a:p>
            <a:pPr>
              <a:defRPr/>
            </a:pPr>
            <a:r>
              <a:rPr lang="en-US" baseline="0" dirty="0" smtClean="0"/>
              <a:t>Proficiency Comparison</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Loyola</c:v>
                </c:pt>
              </c:strCache>
            </c:strRef>
          </c:tx>
          <c:spPr>
            <a:solidFill>
              <a:schemeClr val="accent1"/>
            </a:solidFill>
            <a:ln>
              <a:noFill/>
            </a:ln>
            <a:effectLst/>
          </c:spPr>
          <c:invertIfNegative val="0"/>
          <c:cat>
            <c:strRef>
              <c:f>Sheet1!$A$2:$A$4</c:f>
              <c:strCache>
                <c:ptCount val="3"/>
                <c:pt idx="0">
                  <c:v>Reading 1</c:v>
                </c:pt>
                <c:pt idx="1">
                  <c:v>Writing 1</c:v>
                </c:pt>
                <c:pt idx="2">
                  <c:v>Math 1</c:v>
                </c:pt>
              </c:strCache>
            </c:strRef>
          </c:cat>
          <c:val>
            <c:numRef>
              <c:f>Sheet1!$B$2:$B$4</c:f>
              <c:numCache>
                <c:formatCode>General</c:formatCode>
                <c:ptCount val="3"/>
                <c:pt idx="0">
                  <c:v>68.0</c:v>
                </c:pt>
                <c:pt idx="1">
                  <c:v>73.0</c:v>
                </c:pt>
                <c:pt idx="2">
                  <c:v>52.0</c:v>
                </c:pt>
              </c:numCache>
            </c:numRef>
          </c:val>
        </c:ser>
        <c:ser>
          <c:idx val="1"/>
          <c:order val="1"/>
          <c:tx>
            <c:strRef>
              <c:f>Sheet1!$C$1</c:f>
              <c:strCache>
                <c:ptCount val="1"/>
                <c:pt idx="0">
                  <c:v>Carnegie Class</c:v>
                </c:pt>
              </c:strCache>
            </c:strRef>
          </c:tx>
          <c:spPr>
            <a:solidFill>
              <a:schemeClr val="accent2"/>
            </a:solidFill>
            <a:ln>
              <a:noFill/>
            </a:ln>
            <a:effectLst/>
          </c:spPr>
          <c:invertIfNegative val="0"/>
          <c:cat>
            <c:strRef>
              <c:f>Sheet1!$A$2:$A$4</c:f>
              <c:strCache>
                <c:ptCount val="3"/>
                <c:pt idx="0">
                  <c:v>Reading 1</c:v>
                </c:pt>
                <c:pt idx="1">
                  <c:v>Writing 1</c:v>
                </c:pt>
                <c:pt idx="2">
                  <c:v>Math 1</c:v>
                </c:pt>
              </c:strCache>
            </c:strRef>
          </c:cat>
          <c:val>
            <c:numRef>
              <c:f>Sheet1!$C$2:$C$4</c:f>
              <c:numCache>
                <c:formatCode>General</c:formatCode>
                <c:ptCount val="3"/>
                <c:pt idx="0">
                  <c:v>47.0</c:v>
                </c:pt>
                <c:pt idx="1">
                  <c:v>48.0</c:v>
                </c:pt>
                <c:pt idx="2">
                  <c:v>41.0</c:v>
                </c:pt>
              </c:numCache>
            </c:numRef>
          </c:val>
        </c:ser>
        <c:dLbls>
          <c:showLegendKey val="0"/>
          <c:showVal val="0"/>
          <c:showCatName val="0"/>
          <c:showSerName val="0"/>
          <c:showPercent val="0"/>
          <c:showBubbleSize val="0"/>
        </c:dLbls>
        <c:gapWidth val="219"/>
        <c:overlap val="-27"/>
        <c:axId val="395527344"/>
        <c:axId val="395532000"/>
      </c:barChart>
      <c:catAx>
        <c:axId val="395527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95532000"/>
        <c:crosses val="autoZero"/>
        <c:auto val="1"/>
        <c:lblAlgn val="ctr"/>
        <c:lblOffset val="100"/>
        <c:noMultiLvlLbl val="0"/>
      </c:catAx>
      <c:valAx>
        <c:axId val="3955320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955273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Junior Carnegie</a:t>
            </a:r>
            <a:r>
              <a:rPr lang="en-US" baseline="0" dirty="0" smtClean="0"/>
              <a:t> Class          </a:t>
            </a:r>
          </a:p>
          <a:p>
            <a:pPr>
              <a:defRPr/>
            </a:pPr>
            <a:r>
              <a:rPr lang="en-US" baseline="0" dirty="0" smtClean="0"/>
              <a:t>Proficiency Comparison</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Loyola</c:v>
                </c:pt>
              </c:strCache>
            </c:strRef>
          </c:tx>
          <c:spPr>
            <a:solidFill>
              <a:schemeClr val="accent1"/>
            </a:solidFill>
            <a:ln>
              <a:noFill/>
            </a:ln>
            <a:effectLst/>
          </c:spPr>
          <c:invertIfNegative val="0"/>
          <c:cat>
            <c:strRef>
              <c:f>Sheet1!$A$2:$A$4</c:f>
              <c:strCache>
                <c:ptCount val="3"/>
                <c:pt idx="0">
                  <c:v>Reading 1</c:v>
                </c:pt>
                <c:pt idx="1">
                  <c:v>Writing 1</c:v>
                </c:pt>
                <c:pt idx="2">
                  <c:v>Math 1</c:v>
                </c:pt>
              </c:strCache>
            </c:strRef>
          </c:cat>
          <c:val>
            <c:numRef>
              <c:f>Sheet1!$B$2:$B$4</c:f>
              <c:numCache>
                <c:formatCode>General</c:formatCode>
                <c:ptCount val="3"/>
                <c:pt idx="0">
                  <c:v>53.0</c:v>
                </c:pt>
                <c:pt idx="1">
                  <c:v>62.0</c:v>
                </c:pt>
                <c:pt idx="2">
                  <c:v>42.0</c:v>
                </c:pt>
              </c:numCache>
            </c:numRef>
          </c:val>
        </c:ser>
        <c:ser>
          <c:idx val="1"/>
          <c:order val="1"/>
          <c:tx>
            <c:strRef>
              <c:f>Sheet1!$C$1</c:f>
              <c:strCache>
                <c:ptCount val="1"/>
                <c:pt idx="0">
                  <c:v>Carnegie Class</c:v>
                </c:pt>
              </c:strCache>
            </c:strRef>
          </c:tx>
          <c:spPr>
            <a:solidFill>
              <a:schemeClr val="accent2"/>
            </a:solidFill>
            <a:ln>
              <a:noFill/>
            </a:ln>
            <a:effectLst/>
          </c:spPr>
          <c:invertIfNegative val="0"/>
          <c:cat>
            <c:strRef>
              <c:f>Sheet1!$A$2:$A$4</c:f>
              <c:strCache>
                <c:ptCount val="3"/>
                <c:pt idx="0">
                  <c:v>Reading 1</c:v>
                </c:pt>
                <c:pt idx="1">
                  <c:v>Writing 1</c:v>
                </c:pt>
                <c:pt idx="2">
                  <c:v>Math 1</c:v>
                </c:pt>
              </c:strCache>
            </c:strRef>
          </c:cat>
          <c:val>
            <c:numRef>
              <c:f>Sheet1!$C$2:$C$4</c:f>
              <c:numCache>
                <c:formatCode>General</c:formatCode>
                <c:ptCount val="3"/>
                <c:pt idx="0">
                  <c:v>58.0</c:v>
                </c:pt>
                <c:pt idx="1">
                  <c:v>56.0</c:v>
                </c:pt>
                <c:pt idx="2">
                  <c:v>46.0</c:v>
                </c:pt>
              </c:numCache>
            </c:numRef>
          </c:val>
        </c:ser>
        <c:dLbls>
          <c:showLegendKey val="0"/>
          <c:showVal val="0"/>
          <c:showCatName val="0"/>
          <c:showSerName val="0"/>
          <c:showPercent val="0"/>
          <c:showBubbleSize val="0"/>
        </c:dLbls>
        <c:gapWidth val="219"/>
        <c:overlap val="-27"/>
        <c:axId val="397527568"/>
        <c:axId val="397488640"/>
      </c:barChart>
      <c:catAx>
        <c:axId val="397527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97488640"/>
        <c:crosses val="autoZero"/>
        <c:auto val="1"/>
        <c:lblAlgn val="ctr"/>
        <c:lblOffset val="100"/>
        <c:noMultiLvlLbl val="0"/>
      </c:catAx>
      <c:valAx>
        <c:axId val="3974886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975275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53D3FB-568F-4813-91BF-E73D83CC574E}"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C5B63922-0FA4-4C66-8130-9FA2EAF65B17}">
      <dgm:prSet phldrT="[Text]" custT="1"/>
      <dgm:spPr/>
      <dgm:t>
        <a:bodyPr/>
        <a:lstStyle/>
        <a:p>
          <a:r>
            <a:rPr lang="en-US" sz="2400" dirty="0" smtClean="0"/>
            <a:t>Loyola Core</a:t>
          </a:r>
          <a:endParaRPr lang="en-US" sz="2400" dirty="0"/>
        </a:p>
      </dgm:t>
    </dgm:pt>
    <dgm:pt modelId="{8BA09443-52D5-4FE0-9B84-B7258F58F5A8}" type="parTrans" cxnId="{06D96BC6-74B6-4776-81CB-8118E68F4103}">
      <dgm:prSet/>
      <dgm:spPr/>
      <dgm:t>
        <a:bodyPr/>
        <a:lstStyle/>
        <a:p>
          <a:endParaRPr lang="en-US"/>
        </a:p>
      </dgm:t>
    </dgm:pt>
    <dgm:pt modelId="{42BC17B8-A7B4-4431-AF9B-43113AD201C6}" type="sibTrans" cxnId="{06D96BC6-74B6-4776-81CB-8118E68F4103}">
      <dgm:prSet/>
      <dgm:spPr/>
      <dgm:t>
        <a:bodyPr/>
        <a:lstStyle/>
        <a:p>
          <a:endParaRPr lang="en-US"/>
        </a:p>
      </dgm:t>
    </dgm:pt>
    <dgm:pt modelId="{B9B19B48-62C7-49BA-8F59-AD07F21E8D8A}">
      <dgm:prSet phldrT="[Text]" custT="1"/>
      <dgm:spPr/>
      <dgm:t>
        <a:bodyPr/>
        <a:lstStyle/>
        <a:p>
          <a:r>
            <a:rPr lang="en-US" sz="1750" dirty="0" smtClean="0"/>
            <a:t>Spiritual</a:t>
          </a:r>
          <a:r>
            <a:rPr lang="en-US" sz="1800" dirty="0" smtClean="0"/>
            <a:t> </a:t>
          </a:r>
          <a:r>
            <a:rPr lang="en-US" sz="1750" dirty="0" smtClean="0"/>
            <a:t>Intellectual</a:t>
          </a:r>
          <a:endParaRPr lang="en-US" sz="1750" dirty="0"/>
        </a:p>
      </dgm:t>
    </dgm:pt>
    <dgm:pt modelId="{0DC92034-FE24-4AF4-9736-A7342D265AB8}" type="parTrans" cxnId="{122BD1DC-56F4-4F84-B685-EA8C3918CB6B}">
      <dgm:prSet custT="1"/>
      <dgm:spPr/>
      <dgm:t>
        <a:bodyPr/>
        <a:lstStyle/>
        <a:p>
          <a:endParaRPr lang="en-US" sz="1700" dirty="0"/>
        </a:p>
      </dgm:t>
    </dgm:pt>
    <dgm:pt modelId="{EA848425-4FC8-4077-9709-AFC4FAD4AC4A}" type="sibTrans" cxnId="{122BD1DC-56F4-4F84-B685-EA8C3918CB6B}">
      <dgm:prSet/>
      <dgm:spPr/>
      <dgm:t>
        <a:bodyPr/>
        <a:lstStyle/>
        <a:p>
          <a:endParaRPr lang="en-US"/>
        </a:p>
      </dgm:t>
    </dgm:pt>
    <dgm:pt modelId="{C3CF6F74-63D2-4CD7-ADCE-873570A9874A}">
      <dgm:prSet phldrT="[Text]" custT="1"/>
      <dgm:spPr/>
      <dgm:t>
        <a:bodyPr/>
        <a:lstStyle/>
        <a:p>
          <a:r>
            <a:rPr lang="en-US" sz="1800" dirty="0" smtClean="0"/>
            <a:t>Moral          Ethical</a:t>
          </a:r>
        </a:p>
      </dgm:t>
    </dgm:pt>
    <dgm:pt modelId="{B64BBFA1-2FB8-4DB8-A049-598C5B7139FF}" type="parTrans" cxnId="{FD6B4094-B3B0-439B-98AF-94BE656C536C}">
      <dgm:prSet custT="1"/>
      <dgm:spPr/>
      <dgm:t>
        <a:bodyPr/>
        <a:lstStyle/>
        <a:p>
          <a:endParaRPr lang="en-US" sz="1700"/>
        </a:p>
      </dgm:t>
    </dgm:pt>
    <dgm:pt modelId="{C077DA81-AF09-4E45-9E11-B0784D8FEEEA}" type="sibTrans" cxnId="{FD6B4094-B3B0-439B-98AF-94BE656C536C}">
      <dgm:prSet/>
      <dgm:spPr/>
      <dgm:t>
        <a:bodyPr/>
        <a:lstStyle/>
        <a:p>
          <a:endParaRPr lang="en-US"/>
        </a:p>
      </dgm:t>
    </dgm:pt>
    <dgm:pt modelId="{70737C97-A7FC-423C-8D61-F5436282C62B}">
      <dgm:prSet phldrT="[Text]" custT="1"/>
      <dgm:spPr/>
      <dgm:t>
        <a:bodyPr/>
        <a:lstStyle/>
        <a:p>
          <a:r>
            <a:rPr lang="en-US" sz="1700" dirty="0" smtClean="0"/>
            <a:t>Humanistic</a:t>
          </a:r>
          <a:endParaRPr lang="en-US" sz="1700" dirty="0"/>
        </a:p>
      </dgm:t>
    </dgm:pt>
    <dgm:pt modelId="{CFEFAFB5-5C8C-40B5-83DC-B110EEBD0D6A}" type="parTrans" cxnId="{25046175-A033-471A-B7F1-24921883A9AD}">
      <dgm:prSet custT="1"/>
      <dgm:spPr/>
      <dgm:t>
        <a:bodyPr/>
        <a:lstStyle/>
        <a:p>
          <a:endParaRPr lang="en-US" sz="1700"/>
        </a:p>
      </dgm:t>
    </dgm:pt>
    <dgm:pt modelId="{B98668C9-5FC8-4910-B976-073989803799}" type="sibTrans" cxnId="{25046175-A033-471A-B7F1-24921883A9AD}">
      <dgm:prSet/>
      <dgm:spPr/>
      <dgm:t>
        <a:bodyPr/>
        <a:lstStyle/>
        <a:p>
          <a:endParaRPr lang="en-US"/>
        </a:p>
      </dgm:t>
    </dgm:pt>
    <dgm:pt modelId="{C1A5BBD0-5417-417C-9DF1-52B31B6A080E}">
      <dgm:prSet phldrT="[Text]" custT="1"/>
      <dgm:spPr/>
      <dgm:t>
        <a:bodyPr/>
        <a:lstStyle/>
        <a:p>
          <a:r>
            <a:rPr lang="en-US" sz="1800" dirty="0" smtClean="0"/>
            <a:t>Natural  Social Scientific</a:t>
          </a:r>
          <a:endParaRPr lang="en-US" sz="1800" dirty="0"/>
        </a:p>
      </dgm:t>
    </dgm:pt>
    <dgm:pt modelId="{5BB138F5-A390-4E8B-9793-67020520D330}" type="sibTrans" cxnId="{EA7B3070-701D-4E18-8EE8-D5B97189F569}">
      <dgm:prSet/>
      <dgm:spPr/>
      <dgm:t>
        <a:bodyPr/>
        <a:lstStyle/>
        <a:p>
          <a:endParaRPr lang="en-US"/>
        </a:p>
      </dgm:t>
    </dgm:pt>
    <dgm:pt modelId="{1296CA41-0DD8-4D90-8D46-CA36A0C3C047}" type="parTrans" cxnId="{EA7B3070-701D-4E18-8EE8-D5B97189F569}">
      <dgm:prSet custT="1"/>
      <dgm:spPr/>
      <dgm:t>
        <a:bodyPr/>
        <a:lstStyle/>
        <a:p>
          <a:endParaRPr lang="en-US" sz="1700"/>
        </a:p>
      </dgm:t>
    </dgm:pt>
    <dgm:pt modelId="{67283368-7975-4434-945D-F515985447A9}">
      <dgm:prSet phldrT="[Text]" custT="1"/>
      <dgm:spPr/>
      <dgm:t>
        <a:bodyPr/>
        <a:lstStyle/>
        <a:p>
          <a:r>
            <a:rPr lang="en-US" sz="1800" dirty="0" smtClean="0"/>
            <a:t>Artistic</a:t>
          </a:r>
          <a:endParaRPr lang="en-US" sz="1800" dirty="0"/>
        </a:p>
      </dgm:t>
    </dgm:pt>
    <dgm:pt modelId="{5317936C-0EFF-4A7B-94C2-0CCDAE1D6D1A}" type="parTrans" cxnId="{2899D5B5-8EC9-4EAA-B452-2751725D6988}">
      <dgm:prSet custT="1"/>
      <dgm:spPr/>
      <dgm:t>
        <a:bodyPr/>
        <a:lstStyle/>
        <a:p>
          <a:endParaRPr lang="en-US" sz="1700" dirty="0"/>
        </a:p>
      </dgm:t>
    </dgm:pt>
    <dgm:pt modelId="{6EA3904E-4379-4AE5-869B-531094F8AAFD}" type="sibTrans" cxnId="{2899D5B5-8EC9-4EAA-B452-2751725D6988}">
      <dgm:prSet/>
      <dgm:spPr/>
      <dgm:t>
        <a:bodyPr/>
        <a:lstStyle/>
        <a:p>
          <a:endParaRPr lang="en-US"/>
        </a:p>
      </dgm:t>
    </dgm:pt>
    <dgm:pt modelId="{9892AB9C-C077-46BD-8F50-6C5881A217EA}" type="pres">
      <dgm:prSet presAssocID="{6C53D3FB-568F-4813-91BF-E73D83CC574E}" presName="Name0" presStyleCnt="0">
        <dgm:presLayoutVars>
          <dgm:chMax val="1"/>
          <dgm:dir/>
          <dgm:animLvl val="ctr"/>
          <dgm:resizeHandles val="exact"/>
        </dgm:presLayoutVars>
      </dgm:prSet>
      <dgm:spPr/>
      <dgm:t>
        <a:bodyPr/>
        <a:lstStyle/>
        <a:p>
          <a:endParaRPr lang="en-US"/>
        </a:p>
      </dgm:t>
    </dgm:pt>
    <dgm:pt modelId="{7803606F-7760-475D-9228-9FA9112DF158}" type="pres">
      <dgm:prSet presAssocID="{C5B63922-0FA4-4C66-8130-9FA2EAF65B17}" presName="centerShape" presStyleLbl="node0" presStyleIdx="0" presStyleCnt="1"/>
      <dgm:spPr/>
      <dgm:t>
        <a:bodyPr/>
        <a:lstStyle/>
        <a:p>
          <a:endParaRPr lang="en-US"/>
        </a:p>
      </dgm:t>
    </dgm:pt>
    <dgm:pt modelId="{5DBE2B71-DA85-4621-A028-2F3C3377CE68}" type="pres">
      <dgm:prSet presAssocID="{0DC92034-FE24-4AF4-9736-A7342D265AB8}" presName="parTrans" presStyleLbl="sibTrans2D1" presStyleIdx="0" presStyleCnt="5" custAng="10800000" custScaleX="130335"/>
      <dgm:spPr/>
      <dgm:t>
        <a:bodyPr/>
        <a:lstStyle/>
        <a:p>
          <a:endParaRPr lang="en-US"/>
        </a:p>
      </dgm:t>
    </dgm:pt>
    <dgm:pt modelId="{D7297906-D7FD-4C24-A0C4-EF8A6AAB8AD0}" type="pres">
      <dgm:prSet presAssocID="{0DC92034-FE24-4AF4-9736-A7342D265AB8}" presName="connectorText" presStyleLbl="sibTrans2D1" presStyleIdx="0" presStyleCnt="5"/>
      <dgm:spPr/>
      <dgm:t>
        <a:bodyPr/>
        <a:lstStyle/>
        <a:p>
          <a:endParaRPr lang="en-US"/>
        </a:p>
      </dgm:t>
    </dgm:pt>
    <dgm:pt modelId="{A155A1CE-2221-4C96-A147-FC0697B3D211}" type="pres">
      <dgm:prSet presAssocID="{B9B19B48-62C7-49BA-8F59-AD07F21E8D8A}" presName="node" presStyleLbl="node1" presStyleIdx="0" presStyleCnt="5">
        <dgm:presLayoutVars>
          <dgm:bulletEnabled val="1"/>
        </dgm:presLayoutVars>
      </dgm:prSet>
      <dgm:spPr/>
      <dgm:t>
        <a:bodyPr/>
        <a:lstStyle/>
        <a:p>
          <a:endParaRPr lang="en-US"/>
        </a:p>
      </dgm:t>
    </dgm:pt>
    <dgm:pt modelId="{C6E0737D-343A-4C61-8436-D483B7D436F8}" type="pres">
      <dgm:prSet presAssocID="{B64BBFA1-2FB8-4DB8-A049-598C5B7139FF}" presName="parTrans" presStyleLbl="sibTrans2D1" presStyleIdx="1" presStyleCnt="5" custAng="11101973" custScaleX="161429"/>
      <dgm:spPr/>
      <dgm:t>
        <a:bodyPr/>
        <a:lstStyle/>
        <a:p>
          <a:endParaRPr lang="en-US"/>
        </a:p>
      </dgm:t>
    </dgm:pt>
    <dgm:pt modelId="{9929C27F-27B8-41B5-9411-1BD9A8A4FA59}" type="pres">
      <dgm:prSet presAssocID="{B64BBFA1-2FB8-4DB8-A049-598C5B7139FF}" presName="connectorText" presStyleLbl="sibTrans2D1" presStyleIdx="1" presStyleCnt="5"/>
      <dgm:spPr/>
      <dgm:t>
        <a:bodyPr/>
        <a:lstStyle/>
        <a:p>
          <a:endParaRPr lang="en-US"/>
        </a:p>
      </dgm:t>
    </dgm:pt>
    <dgm:pt modelId="{9A78744F-5BB4-47ED-B128-CB153BEAEDA1}" type="pres">
      <dgm:prSet presAssocID="{C3CF6F74-63D2-4CD7-ADCE-873570A9874A}" presName="node" presStyleLbl="node1" presStyleIdx="1" presStyleCnt="5">
        <dgm:presLayoutVars>
          <dgm:bulletEnabled val="1"/>
        </dgm:presLayoutVars>
      </dgm:prSet>
      <dgm:spPr/>
      <dgm:t>
        <a:bodyPr/>
        <a:lstStyle/>
        <a:p>
          <a:endParaRPr lang="en-US"/>
        </a:p>
      </dgm:t>
    </dgm:pt>
    <dgm:pt modelId="{E44250F0-8484-40A0-A062-AFEDBF65D43D}" type="pres">
      <dgm:prSet presAssocID="{1296CA41-0DD8-4D90-8D46-CA36A0C3C047}" presName="parTrans" presStyleLbl="sibTrans2D1" presStyleIdx="2" presStyleCnt="5" custAng="10783983" custScaleX="128598"/>
      <dgm:spPr/>
      <dgm:t>
        <a:bodyPr/>
        <a:lstStyle/>
        <a:p>
          <a:endParaRPr lang="en-US"/>
        </a:p>
      </dgm:t>
    </dgm:pt>
    <dgm:pt modelId="{EBCD63C4-0449-4289-BE4F-FF3ED1B3C969}" type="pres">
      <dgm:prSet presAssocID="{1296CA41-0DD8-4D90-8D46-CA36A0C3C047}" presName="connectorText" presStyleLbl="sibTrans2D1" presStyleIdx="2" presStyleCnt="5"/>
      <dgm:spPr/>
      <dgm:t>
        <a:bodyPr/>
        <a:lstStyle/>
        <a:p>
          <a:endParaRPr lang="en-US"/>
        </a:p>
      </dgm:t>
    </dgm:pt>
    <dgm:pt modelId="{A21387A1-8463-48D7-870D-29670093821F}" type="pres">
      <dgm:prSet presAssocID="{C1A5BBD0-5417-417C-9DF1-52B31B6A080E}" presName="node" presStyleLbl="node1" presStyleIdx="2" presStyleCnt="5">
        <dgm:presLayoutVars>
          <dgm:bulletEnabled val="1"/>
        </dgm:presLayoutVars>
      </dgm:prSet>
      <dgm:spPr/>
      <dgm:t>
        <a:bodyPr/>
        <a:lstStyle/>
        <a:p>
          <a:endParaRPr lang="en-US"/>
        </a:p>
      </dgm:t>
    </dgm:pt>
    <dgm:pt modelId="{3C9EF94A-2581-4BF9-BD2A-59CE5013835D}" type="pres">
      <dgm:prSet presAssocID="{CFEFAFB5-5C8C-40B5-83DC-B110EEBD0D6A}" presName="parTrans" presStyleLbl="sibTrans2D1" presStyleIdx="3" presStyleCnt="5" custAng="6333275" custFlipHor="1" custScaleX="140054" custScaleY="103996" custLinFactNeighborX="-20101" custLinFactNeighborY="-13527"/>
      <dgm:spPr/>
      <dgm:t>
        <a:bodyPr/>
        <a:lstStyle/>
        <a:p>
          <a:endParaRPr lang="en-US"/>
        </a:p>
      </dgm:t>
    </dgm:pt>
    <dgm:pt modelId="{52CF8E82-71A9-42AA-A81F-5AAF85A1431B}" type="pres">
      <dgm:prSet presAssocID="{CFEFAFB5-5C8C-40B5-83DC-B110EEBD0D6A}" presName="connectorText" presStyleLbl="sibTrans2D1" presStyleIdx="3" presStyleCnt="5"/>
      <dgm:spPr/>
      <dgm:t>
        <a:bodyPr/>
        <a:lstStyle/>
        <a:p>
          <a:endParaRPr lang="en-US"/>
        </a:p>
      </dgm:t>
    </dgm:pt>
    <dgm:pt modelId="{B677726D-B62B-48E7-ABD3-DCB9333AF236}" type="pres">
      <dgm:prSet presAssocID="{70737C97-A7FC-423C-8D61-F5436282C62B}" presName="node" presStyleLbl="node1" presStyleIdx="3" presStyleCnt="5">
        <dgm:presLayoutVars>
          <dgm:bulletEnabled val="1"/>
        </dgm:presLayoutVars>
      </dgm:prSet>
      <dgm:spPr/>
      <dgm:t>
        <a:bodyPr/>
        <a:lstStyle/>
        <a:p>
          <a:endParaRPr lang="en-US"/>
        </a:p>
      </dgm:t>
    </dgm:pt>
    <dgm:pt modelId="{A0AB54C9-8250-4E7D-B9D2-D62E840758E7}" type="pres">
      <dgm:prSet presAssocID="{5317936C-0EFF-4A7B-94C2-0CCDAE1D6D1A}" presName="parTrans" presStyleLbl="sibTrans2D1" presStyleIdx="4" presStyleCnt="5" custAng="11343471" custScaleX="130148" custLinFactNeighborX="-3349" custLinFactNeighborY="17143"/>
      <dgm:spPr/>
      <dgm:t>
        <a:bodyPr/>
        <a:lstStyle/>
        <a:p>
          <a:endParaRPr lang="en-US"/>
        </a:p>
      </dgm:t>
    </dgm:pt>
    <dgm:pt modelId="{AAFE9812-A8A8-498F-B752-954D298A49C4}" type="pres">
      <dgm:prSet presAssocID="{5317936C-0EFF-4A7B-94C2-0CCDAE1D6D1A}" presName="connectorText" presStyleLbl="sibTrans2D1" presStyleIdx="4" presStyleCnt="5"/>
      <dgm:spPr/>
      <dgm:t>
        <a:bodyPr/>
        <a:lstStyle/>
        <a:p>
          <a:endParaRPr lang="en-US"/>
        </a:p>
      </dgm:t>
    </dgm:pt>
    <dgm:pt modelId="{8EDFD5B4-4FD7-4541-AFB4-F9DF827FE968}" type="pres">
      <dgm:prSet presAssocID="{67283368-7975-4434-945D-F515985447A9}" presName="node" presStyleLbl="node1" presStyleIdx="4" presStyleCnt="5">
        <dgm:presLayoutVars>
          <dgm:bulletEnabled val="1"/>
        </dgm:presLayoutVars>
      </dgm:prSet>
      <dgm:spPr/>
      <dgm:t>
        <a:bodyPr/>
        <a:lstStyle/>
        <a:p>
          <a:endParaRPr lang="en-US"/>
        </a:p>
      </dgm:t>
    </dgm:pt>
  </dgm:ptLst>
  <dgm:cxnLst>
    <dgm:cxn modelId="{C7B6636A-8D04-4C73-9709-AF389BCCDAC6}" type="presOf" srcId="{C3CF6F74-63D2-4CD7-ADCE-873570A9874A}" destId="{9A78744F-5BB4-47ED-B128-CB153BEAEDA1}" srcOrd="0" destOrd="0" presId="urn:microsoft.com/office/officeart/2005/8/layout/radial5"/>
    <dgm:cxn modelId="{CB116311-1F6F-48B0-9E44-89B3BA855784}" type="presOf" srcId="{CFEFAFB5-5C8C-40B5-83DC-B110EEBD0D6A}" destId="{3C9EF94A-2581-4BF9-BD2A-59CE5013835D}" srcOrd="0" destOrd="0" presId="urn:microsoft.com/office/officeart/2005/8/layout/radial5"/>
    <dgm:cxn modelId="{A306A46A-F07C-4D66-8C4F-5D2939F3311E}" type="presOf" srcId="{B64BBFA1-2FB8-4DB8-A049-598C5B7139FF}" destId="{9929C27F-27B8-41B5-9411-1BD9A8A4FA59}" srcOrd="1" destOrd="0" presId="urn:microsoft.com/office/officeart/2005/8/layout/radial5"/>
    <dgm:cxn modelId="{E3594724-762E-4FA2-BAEB-FB97B301A341}" type="presOf" srcId="{CFEFAFB5-5C8C-40B5-83DC-B110EEBD0D6A}" destId="{52CF8E82-71A9-42AA-A81F-5AAF85A1431B}" srcOrd="1" destOrd="0" presId="urn:microsoft.com/office/officeart/2005/8/layout/radial5"/>
    <dgm:cxn modelId="{EA7B3070-701D-4E18-8EE8-D5B97189F569}" srcId="{C5B63922-0FA4-4C66-8130-9FA2EAF65B17}" destId="{C1A5BBD0-5417-417C-9DF1-52B31B6A080E}" srcOrd="2" destOrd="0" parTransId="{1296CA41-0DD8-4D90-8D46-CA36A0C3C047}" sibTransId="{5BB138F5-A390-4E8B-9793-67020520D330}"/>
    <dgm:cxn modelId="{89EA6E2C-ACED-4640-950E-0C27E635BAB8}" type="presOf" srcId="{5317936C-0EFF-4A7B-94C2-0CCDAE1D6D1A}" destId="{AAFE9812-A8A8-498F-B752-954D298A49C4}" srcOrd="1" destOrd="0" presId="urn:microsoft.com/office/officeart/2005/8/layout/radial5"/>
    <dgm:cxn modelId="{FE65B0C5-83E0-4687-9C4B-5CE552412E58}" type="presOf" srcId="{70737C97-A7FC-423C-8D61-F5436282C62B}" destId="{B677726D-B62B-48E7-ABD3-DCB9333AF236}" srcOrd="0" destOrd="0" presId="urn:microsoft.com/office/officeart/2005/8/layout/radial5"/>
    <dgm:cxn modelId="{FD6B4094-B3B0-439B-98AF-94BE656C536C}" srcId="{C5B63922-0FA4-4C66-8130-9FA2EAF65B17}" destId="{C3CF6F74-63D2-4CD7-ADCE-873570A9874A}" srcOrd="1" destOrd="0" parTransId="{B64BBFA1-2FB8-4DB8-A049-598C5B7139FF}" sibTransId="{C077DA81-AF09-4E45-9E11-B0784D8FEEEA}"/>
    <dgm:cxn modelId="{251EC35E-70E8-4EAA-9F87-2D7B909D56C9}" type="presOf" srcId="{0DC92034-FE24-4AF4-9736-A7342D265AB8}" destId="{D7297906-D7FD-4C24-A0C4-EF8A6AAB8AD0}" srcOrd="1" destOrd="0" presId="urn:microsoft.com/office/officeart/2005/8/layout/radial5"/>
    <dgm:cxn modelId="{73A86D3C-7A2E-42EE-9AB0-213C3ABC947A}" type="presOf" srcId="{1296CA41-0DD8-4D90-8D46-CA36A0C3C047}" destId="{EBCD63C4-0449-4289-BE4F-FF3ED1B3C969}" srcOrd="1" destOrd="0" presId="urn:microsoft.com/office/officeart/2005/8/layout/radial5"/>
    <dgm:cxn modelId="{0490CBD4-C982-41CE-B33B-72923A192662}" type="presOf" srcId="{C5B63922-0FA4-4C66-8130-9FA2EAF65B17}" destId="{7803606F-7760-475D-9228-9FA9112DF158}" srcOrd="0" destOrd="0" presId="urn:microsoft.com/office/officeart/2005/8/layout/radial5"/>
    <dgm:cxn modelId="{06D96BC6-74B6-4776-81CB-8118E68F4103}" srcId="{6C53D3FB-568F-4813-91BF-E73D83CC574E}" destId="{C5B63922-0FA4-4C66-8130-9FA2EAF65B17}" srcOrd="0" destOrd="0" parTransId="{8BA09443-52D5-4FE0-9B84-B7258F58F5A8}" sibTransId="{42BC17B8-A7B4-4431-AF9B-43113AD201C6}"/>
    <dgm:cxn modelId="{07993AD7-92C8-4546-AA5C-F55DA78195CD}" type="presOf" srcId="{C1A5BBD0-5417-417C-9DF1-52B31B6A080E}" destId="{A21387A1-8463-48D7-870D-29670093821F}" srcOrd="0" destOrd="0" presId="urn:microsoft.com/office/officeart/2005/8/layout/radial5"/>
    <dgm:cxn modelId="{EFB97C4D-E3CC-4E55-82C1-6CDC3D1DF3C8}" type="presOf" srcId="{0DC92034-FE24-4AF4-9736-A7342D265AB8}" destId="{5DBE2B71-DA85-4621-A028-2F3C3377CE68}" srcOrd="0" destOrd="0" presId="urn:microsoft.com/office/officeart/2005/8/layout/radial5"/>
    <dgm:cxn modelId="{BB243B2F-1FB2-46FA-89C4-B416AA0E52AC}" type="presOf" srcId="{B64BBFA1-2FB8-4DB8-A049-598C5B7139FF}" destId="{C6E0737D-343A-4C61-8436-D483B7D436F8}" srcOrd="0" destOrd="0" presId="urn:microsoft.com/office/officeart/2005/8/layout/radial5"/>
    <dgm:cxn modelId="{122BD1DC-56F4-4F84-B685-EA8C3918CB6B}" srcId="{C5B63922-0FA4-4C66-8130-9FA2EAF65B17}" destId="{B9B19B48-62C7-49BA-8F59-AD07F21E8D8A}" srcOrd="0" destOrd="0" parTransId="{0DC92034-FE24-4AF4-9736-A7342D265AB8}" sibTransId="{EA848425-4FC8-4077-9709-AFC4FAD4AC4A}"/>
    <dgm:cxn modelId="{6100EBD2-9E6A-4BB2-95DF-CB6BD88365A4}" type="presOf" srcId="{B9B19B48-62C7-49BA-8F59-AD07F21E8D8A}" destId="{A155A1CE-2221-4C96-A147-FC0697B3D211}" srcOrd="0" destOrd="0" presId="urn:microsoft.com/office/officeart/2005/8/layout/radial5"/>
    <dgm:cxn modelId="{2899D5B5-8EC9-4EAA-B452-2751725D6988}" srcId="{C5B63922-0FA4-4C66-8130-9FA2EAF65B17}" destId="{67283368-7975-4434-945D-F515985447A9}" srcOrd="4" destOrd="0" parTransId="{5317936C-0EFF-4A7B-94C2-0CCDAE1D6D1A}" sibTransId="{6EA3904E-4379-4AE5-869B-531094F8AAFD}"/>
    <dgm:cxn modelId="{07776371-7AF4-482D-8F32-A2471DE0CA8B}" type="presOf" srcId="{1296CA41-0DD8-4D90-8D46-CA36A0C3C047}" destId="{E44250F0-8484-40A0-A062-AFEDBF65D43D}" srcOrd="0" destOrd="0" presId="urn:microsoft.com/office/officeart/2005/8/layout/radial5"/>
    <dgm:cxn modelId="{7EF6B13A-DA34-4F6A-8CCF-3A6BBB23CF17}" type="presOf" srcId="{5317936C-0EFF-4A7B-94C2-0CCDAE1D6D1A}" destId="{A0AB54C9-8250-4E7D-B9D2-D62E840758E7}" srcOrd="0" destOrd="0" presId="urn:microsoft.com/office/officeart/2005/8/layout/radial5"/>
    <dgm:cxn modelId="{25046175-A033-471A-B7F1-24921883A9AD}" srcId="{C5B63922-0FA4-4C66-8130-9FA2EAF65B17}" destId="{70737C97-A7FC-423C-8D61-F5436282C62B}" srcOrd="3" destOrd="0" parTransId="{CFEFAFB5-5C8C-40B5-83DC-B110EEBD0D6A}" sibTransId="{B98668C9-5FC8-4910-B976-073989803799}"/>
    <dgm:cxn modelId="{7F16F73B-5403-4AD4-AD97-8E84C74E6597}" type="presOf" srcId="{6C53D3FB-568F-4813-91BF-E73D83CC574E}" destId="{9892AB9C-C077-46BD-8F50-6C5881A217EA}" srcOrd="0" destOrd="0" presId="urn:microsoft.com/office/officeart/2005/8/layout/radial5"/>
    <dgm:cxn modelId="{8AD555A0-1F0B-4803-95AB-89BE3B0EBE57}" type="presOf" srcId="{67283368-7975-4434-945D-F515985447A9}" destId="{8EDFD5B4-4FD7-4541-AFB4-F9DF827FE968}" srcOrd="0" destOrd="0" presId="urn:microsoft.com/office/officeart/2005/8/layout/radial5"/>
    <dgm:cxn modelId="{44B89697-75CE-4F73-991C-0B18E891BEEE}" type="presParOf" srcId="{9892AB9C-C077-46BD-8F50-6C5881A217EA}" destId="{7803606F-7760-475D-9228-9FA9112DF158}" srcOrd="0" destOrd="0" presId="urn:microsoft.com/office/officeart/2005/8/layout/radial5"/>
    <dgm:cxn modelId="{990A9948-C2FC-46F8-B70F-EE1FD18745EA}" type="presParOf" srcId="{9892AB9C-C077-46BD-8F50-6C5881A217EA}" destId="{5DBE2B71-DA85-4621-A028-2F3C3377CE68}" srcOrd="1" destOrd="0" presId="urn:microsoft.com/office/officeart/2005/8/layout/radial5"/>
    <dgm:cxn modelId="{BEA2385B-FC23-46BF-AFB6-E1229AB0CB2E}" type="presParOf" srcId="{5DBE2B71-DA85-4621-A028-2F3C3377CE68}" destId="{D7297906-D7FD-4C24-A0C4-EF8A6AAB8AD0}" srcOrd="0" destOrd="0" presId="urn:microsoft.com/office/officeart/2005/8/layout/radial5"/>
    <dgm:cxn modelId="{AB91D237-9F8D-4A9C-AC4A-9FFCE024D783}" type="presParOf" srcId="{9892AB9C-C077-46BD-8F50-6C5881A217EA}" destId="{A155A1CE-2221-4C96-A147-FC0697B3D211}" srcOrd="2" destOrd="0" presId="urn:microsoft.com/office/officeart/2005/8/layout/radial5"/>
    <dgm:cxn modelId="{2C9BCA45-C69C-42FA-87A9-56F82837FE05}" type="presParOf" srcId="{9892AB9C-C077-46BD-8F50-6C5881A217EA}" destId="{C6E0737D-343A-4C61-8436-D483B7D436F8}" srcOrd="3" destOrd="0" presId="urn:microsoft.com/office/officeart/2005/8/layout/radial5"/>
    <dgm:cxn modelId="{53003097-2091-4453-870D-22F014FDD7F3}" type="presParOf" srcId="{C6E0737D-343A-4C61-8436-D483B7D436F8}" destId="{9929C27F-27B8-41B5-9411-1BD9A8A4FA59}" srcOrd="0" destOrd="0" presId="urn:microsoft.com/office/officeart/2005/8/layout/radial5"/>
    <dgm:cxn modelId="{23187C84-DA05-4BD5-A33D-8BD5F71C055F}" type="presParOf" srcId="{9892AB9C-C077-46BD-8F50-6C5881A217EA}" destId="{9A78744F-5BB4-47ED-B128-CB153BEAEDA1}" srcOrd="4" destOrd="0" presId="urn:microsoft.com/office/officeart/2005/8/layout/radial5"/>
    <dgm:cxn modelId="{9CB4E87B-6464-419F-9F9A-9BD0C99C6AFC}" type="presParOf" srcId="{9892AB9C-C077-46BD-8F50-6C5881A217EA}" destId="{E44250F0-8484-40A0-A062-AFEDBF65D43D}" srcOrd="5" destOrd="0" presId="urn:microsoft.com/office/officeart/2005/8/layout/radial5"/>
    <dgm:cxn modelId="{77A0F2A7-7A22-4D3E-9EB4-FFF6014893E0}" type="presParOf" srcId="{E44250F0-8484-40A0-A062-AFEDBF65D43D}" destId="{EBCD63C4-0449-4289-BE4F-FF3ED1B3C969}" srcOrd="0" destOrd="0" presId="urn:microsoft.com/office/officeart/2005/8/layout/radial5"/>
    <dgm:cxn modelId="{6C27AC52-0620-4527-B34D-6FC1E160743B}" type="presParOf" srcId="{9892AB9C-C077-46BD-8F50-6C5881A217EA}" destId="{A21387A1-8463-48D7-870D-29670093821F}" srcOrd="6" destOrd="0" presId="urn:microsoft.com/office/officeart/2005/8/layout/radial5"/>
    <dgm:cxn modelId="{C400C328-854D-4AE0-BD1C-10EA7A207ED6}" type="presParOf" srcId="{9892AB9C-C077-46BD-8F50-6C5881A217EA}" destId="{3C9EF94A-2581-4BF9-BD2A-59CE5013835D}" srcOrd="7" destOrd="0" presId="urn:microsoft.com/office/officeart/2005/8/layout/radial5"/>
    <dgm:cxn modelId="{F1D2C136-6B43-43EE-9E63-1C3CF580835D}" type="presParOf" srcId="{3C9EF94A-2581-4BF9-BD2A-59CE5013835D}" destId="{52CF8E82-71A9-42AA-A81F-5AAF85A1431B}" srcOrd="0" destOrd="0" presId="urn:microsoft.com/office/officeart/2005/8/layout/radial5"/>
    <dgm:cxn modelId="{7BFAA4F8-CC34-452B-BE93-D0277A902DB7}" type="presParOf" srcId="{9892AB9C-C077-46BD-8F50-6C5881A217EA}" destId="{B677726D-B62B-48E7-ABD3-DCB9333AF236}" srcOrd="8" destOrd="0" presId="urn:microsoft.com/office/officeart/2005/8/layout/radial5"/>
    <dgm:cxn modelId="{BFA613D4-7CD3-4BF3-91E3-11C83ABA33C5}" type="presParOf" srcId="{9892AB9C-C077-46BD-8F50-6C5881A217EA}" destId="{A0AB54C9-8250-4E7D-B9D2-D62E840758E7}" srcOrd="9" destOrd="0" presId="urn:microsoft.com/office/officeart/2005/8/layout/radial5"/>
    <dgm:cxn modelId="{E2BEB067-C497-4C6F-9962-3106A21994BB}" type="presParOf" srcId="{A0AB54C9-8250-4E7D-B9D2-D62E840758E7}" destId="{AAFE9812-A8A8-498F-B752-954D298A49C4}" srcOrd="0" destOrd="0" presId="urn:microsoft.com/office/officeart/2005/8/layout/radial5"/>
    <dgm:cxn modelId="{818FB3CF-F0D0-419F-82EA-216D2294BAD0}" type="presParOf" srcId="{9892AB9C-C077-46BD-8F50-6C5881A217EA}" destId="{8EDFD5B4-4FD7-4541-AFB4-F9DF827FE968}" srcOrd="1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03606F-7760-475D-9228-9FA9112DF158}">
      <dsp:nvSpPr>
        <dsp:cNvPr id="0" name=""/>
        <dsp:cNvSpPr/>
      </dsp:nvSpPr>
      <dsp:spPr>
        <a:xfrm>
          <a:off x="3298031" y="2148196"/>
          <a:ext cx="1531937" cy="153193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Loyola Core</a:t>
          </a:r>
          <a:endParaRPr lang="en-US" sz="2400" kern="1200" dirty="0"/>
        </a:p>
      </dsp:txBody>
      <dsp:txXfrm>
        <a:off x="3522378" y="2372543"/>
        <a:ext cx="1083243" cy="1083243"/>
      </dsp:txXfrm>
    </dsp:sp>
    <dsp:sp modelId="{5DBE2B71-DA85-4621-A028-2F3C3377CE68}">
      <dsp:nvSpPr>
        <dsp:cNvPr id="0" name=""/>
        <dsp:cNvSpPr/>
      </dsp:nvSpPr>
      <dsp:spPr>
        <a:xfrm rot="5400000">
          <a:off x="3852246" y="1590418"/>
          <a:ext cx="423507" cy="52085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dirty="0"/>
        </a:p>
      </dsp:txBody>
      <dsp:txXfrm>
        <a:off x="3915772" y="1631064"/>
        <a:ext cx="296455" cy="312514"/>
      </dsp:txXfrm>
    </dsp:sp>
    <dsp:sp modelId="{A155A1CE-2221-4C96-A147-FC0697B3D211}">
      <dsp:nvSpPr>
        <dsp:cNvPr id="0" name=""/>
        <dsp:cNvSpPr/>
      </dsp:nvSpPr>
      <dsp:spPr>
        <a:xfrm>
          <a:off x="3298031" y="3169"/>
          <a:ext cx="1531937" cy="153193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777875">
            <a:lnSpc>
              <a:spcPct val="90000"/>
            </a:lnSpc>
            <a:spcBef>
              <a:spcPct val="0"/>
            </a:spcBef>
            <a:spcAft>
              <a:spcPct val="35000"/>
            </a:spcAft>
          </a:pPr>
          <a:r>
            <a:rPr lang="en-US" sz="1750" kern="1200" dirty="0" smtClean="0"/>
            <a:t>Spiritual</a:t>
          </a:r>
          <a:r>
            <a:rPr lang="en-US" sz="1800" kern="1200" dirty="0" smtClean="0"/>
            <a:t> </a:t>
          </a:r>
          <a:r>
            <a:rPr lang="en-US" sz="1750" kern="1200" dirty="0" smtClean="0"/>
            <a:t>Intellectual</a:t>
          </a:r>
          <a:endParaRPr lang="en-US" sz="1750" kern="1200" dirty="0"/>
        </a:p>
      </dsp:txBody>
      <dsp:txXfrm>
        <a:off x="3522378" y="227516"/>
        <a:ext cx="1083243" cy="1083243"/>
      </dsp:txXfrm>
    </dsp:sp>
    <dsp:sp modelId="{C6E0737D-343A-4C61-8436-D483B7D436F8}">
      <dsp:nvSpPr>
        <dsp:cNvPr id="0" name=""/>
        <dsp:cNvSpPr/>
      </dsp:nvSpPr>
      <dsp:spPr>
        <a:xfrm rot="10021973">
          <a:off x="4813003" y="2325152"/>
          <a:ext cx="524543" cy="52085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4967268" y="2411793"/>
        <a:ext cx="368286" cy="312514"/>
      </dsp:txXfrm>
    </dsp:sp>
    <dsp:sp modelId="{9A78744F-5BB4-47ED-B128-CB153BEAEDA1}">
      <dsp:nvSpPr>
        <dsp:cNvPr id="0" name=""/>
        <dsp:cNvSpPr/>
      </dsp:nvSpPr>
      <dsp:spPr>
        <a:xfrm>
          <a:off x="5338073" y="1485346"/>
          <a:ext cx="1531937" cy="153193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Moral          Ethical</a:t>
          </a:r>
        </a:p>
      </dsp:txBody>
      <dsp:txXfrm>
        <a:off x="5562420" y="1709693"/>
        <a:ext cx="1083243" cy="1083243"/>
      </dsp:txXfrm>
    </dsp:sp>
    <dsp:sp modelId="{E44250F0-8484-40A0-A062-AFEDBF65D43D}">
      <dsp:nvSpPr>
        <dsp:cNvPr id="0" name=""/>
        <dsp:cNvSpPr/>
      </dsp:nvSpPr>
      <dsp:spPr>
        <a:xfrm rot="14023983">
          <a:off x="4480070" y="3513977"/>
          <a:ext cx="417863" cy="52085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4579827" y="3668686"/>
        <a:ext cx="292504" cy="312514"/>
      </dsp:txXfrm>
    </dsp:sp>
    <dsp:sp modelId="{A21387A1-8463-48D7-870D-29670093821F}">
      <dsp:nvSpPr>
        <dsp:cNvPr id="0" name=""/>
        <dsp:cNvSpPr/>
      </dsp:nvSpPr>
      <dsp:spPr>
        <a:xfrm>
          <a:off x="4558846" y="3883560"/>
          <a:ext cx="1531937" cy="153193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Natural  Social Scientific</a:t>
          </a:r>
          <a:endParaRPr lang="en-US" sz="1800" kern="1200" dirty="0"/>
        </a:p>
      </dsp:txBody>
      <dsp:txXfrm>
        <a:off x="4783193" y="4107907"/>
        <a:ext cx="1083243" cy="1083243"/>
      </dsp:txXfrm>
    </dsp:sp>
    <dsp:sp modelId="{3C9EF94A-2581-4BF9-BD2A-59CE5013835D}">
      <dsp:nvSpPr>
        <dsp:cNvPr id="0" name=""/>
        <dsp:cNvSpPr/>
      </dsp:nvSpPr>
      <dsp:spPr>
        <a:xfrm rot="7706725" flipH="1">
          <a:off x="3146137" y="3433114"/>
          <a:ext cx="455088" cy="5416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10800000">
        <a:off x="3171956" y="3594912"/>
        <a:ext cx="318562" cy="325004"/>
      </dsp:txXfrm>
    </dsp:sp>
    <dsp:sp modelId="{B677726D-B62B-48E7-ABD3-DCB9333AF236}">
      <dsp:nvSpPr>
        <dsp:cNvPr id="0" name=""/>
        <dsp:cNvSpPr/>
      </dsp:nvSpPr>
      <dsp:spPr>
        <a:xfrm>
          <a:off x="2037215" y="3883560"/>
          <a:ext cx="1531937" cy="153193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Humanistic</a:t>
          </a:r>
          <a:endParaRPr lang="en-US" sz="1700" kern="1200" dirty="0"/>
        </a:p>
      </dsp:txBody>
      <dsp:txXfrm>
        <a:off x="2261562" y="4107907"/>
        <a:ext cx="1083243" cy="1083243"/>
      </dsp:txXfrm>
    </dsp:sp>
    <dsp:sp modelId="{A0AB54C9-8250-4E7D-B9D2-D62E840758E7}">
      <dsp:nvSpPr>
        <dsp:cNvPr id="0" name=""/>
        <dsp:cNvSpPr/>
      </dsp:nvSpPr>
      <dsp:spPr>
        <a:xfrm rot="1623471">
          <a:off x="2830392" y="2414443"/>
          <a:ext cx="422899" cy="52085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dirty="0"/>
        </a:p>
      </dsp:txBody>
      <dsp:txXfrm rot="10800000">
        <a:off x="2837335" y="2489759"/>
        <a:ext cx="296029" cy="312514"/>
      </dsp:txXfrm>
    </dsp:sp>
    <dsp:sp modelId="{8EDFD5B4-4FD7-4541-AFB4-F9DF827FE968}">
      <dsp:nvSpPr>
        <dsp:cNvPr id="0" name=""/>
        <dsp:cNvSpPr/>
      </dsp:nvSpPr>
      <dsp:spPr>
        <a:xfrm>
          <a:off x="1257988" y="1485346"/>
          <a:ext cx="1531937" cy="153193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Artistic</a:t>
          </a:r>
          <a:endParaRPr lang="en-US" sz="1800" kern="1200" dirty="0"/>
        </a:p>
      </dsp:txBody>
      <dsp:txXfrm>
        <a:off x="1482335" y="1709693"/>
        <a:ext cx="1083243" cy="1083243"/>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B25BF2-2977-4220-8B2D-2B49A5296C73}" type="datetimeFigureOut">
              <a:rPr lang="en-US" smtClean="0"/>
              <a:t>2/7/17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2B39BE-D676-4F85-A682-651AA48675E8}" type="slidenum">
              <a:rPr lang="en-US" smtClean="0"/>
              <a:t>‹#›</a:t>
            </a:fld>
            <a:endParaRPr lang="en-US"/>
          </a:p>
        </p:txBody>
      </p:sp>
    </p:spTree>
    <p:extLst>
      <p:ext uri="{BB962C8B-B14F-4D97-AF65-F5344CB8AC3E}">
        <p14:creationId xmlns:p14="http://schemas.microsoft.com/office/powerpoint/2010/main" val="3141980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2B39BE-D676-4F85-A682-651AA48675E8}" type="slidenum">
              <a:rPr lang="en-US" smtClean="0"/>
              <a:t>2</a:t>
            </a:fld>
            <a:endParaRPr lang="en-US"/>
          </a:p>
        </p:txBody>
      </p:sp>
    </p:spTree>
    <p:extLst>
      <p:ext uri="{BB962C8B-B14F-4D97-AF65-F5344CB8AC3E}">
        <p14:creationId xmlns:p14="http://schemas.microsoft.com/office/powerpoint/2010/main" val="5965817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2B39BE-D676-4F85-A682-651AA48675E8}" type="slidenum">
              <a:rPr lang="en-US" smtClean="0"/>
              <a:t>22</a:t>
            </a:fld>
            <a:endParaRPr lang="en-US"/>
          </a:p>
        </p:txBody>
      </p:sp>
    </p:spTree>
    <p:extLst>
      <p:ext uri="{BB962C8B-B14F-4D97-AF65-F5344CB8AC3E}">
        <p14:creationId xmlns:p14="http://schemas.microsoft.com/office/powerpoint/2010/main" val="36965792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2B39BE-D676-4F85-A682-651AA48675E8}" type="slidenum">
              <a:rPr lang="en-US" smtClean="0"/>
              <a:t>23</a:t>
            </a:fld>
            <a:endParaRPr lang="en-US"/>
          </a:p>
        </p:txBody>
      </p:sp>
    </p:spTree>
    <p:extLst>
      <p:ext uri="{BB962C8B-B14F-4D97-AF65-F5344CB8AC3E}">
        <p14:creationId xmlns:p14="http://schemas.microsoft.com/office/powerpoint/2010/main" val="9970089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2B39BE-D676-4F85-A682-651AA48675E8}" type="slidenum">
              <a:rPr lang="en-US" smtClean="0"/>
              <a:t>24</a:t>
            </a:fld>
            <a:endParaRPr lang="en-US"/>
          </a:p>
        </p:txBody>
      </p:sp>
    </p:spTree>
    <p:extLst>
      <p:ext uri="{BB962C8B-B14F-4D97-AF65-F5344CB8AC3E}">
        <p14:creationId xmlns:p14="http://schemas.microsoft.com/office/powerpoint/2010/main" val="38766725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CRIM, PSYC, TEAC, THEA = 1 section offered, 0 sections requested</a:t>
            </a:r>
            <a:endParaRPr lang="en-US" dirty="0"/>
          </a:p>
        </p:txBody>
      </p:sp>
      <p:sp>
        <p:nvSpPr>
          <p:cNvPr id="4" name="Slide Number Placeholder 3"/>
          <p:cNvSpPr>
            <a:spLocks noGrp="1"/>
          </p:cNvSpPr>
          <p:nvPr>
            <p:ph type="sldNum" sz="quarter" idx="10"/>
          </p:nvPr>
        </p:nvSpPr>
        <p:spPr/>
        <p:txBody>
          <a:bodyPr/>
          <a:lstStyle/>
          <a:p>
            <a:fld id="{262B39BE-D676-4F85-A682-651AA48675E8}" type="slidenum">
              <a:rPr lang="en-US" smtClean="0"/>
              <a:t>30</a:t>
            </a:fld>
            <a:endParaRPr lang="en-US"/>
          </a:p>
        </p:txBody>
      </p:sp>
    </p:spTree>
    <p:extLst>
      <p:ext uri="{BB962C8B-B14F-4D97-AF65-F5344CB8AC3E}">
        <p14:creationId xmlns:p14="http://schemas.microsoft.com/office/powerpoint/2010/main" val="1404718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http://www.loyno.edu/jump/about/loyola-at-a-glance/demographics.php</a:t>
            </a:r>
            <a:endParaRPr lang="en-US" dirty="0"/>
          </a:p>
        </p:txBody>
      </p:sp>
      <p:sp>
        <p:nvSpPr>
          <p:cNvPr id="4" name="Slide Number Placeholder 3"/>
          <p:cNvSpPr>
            <a:spLocks noGrp="1"/>
          </p:cNvSpPr>
          <p:nvPr>
            <p:ph type="sldNum" sz="quarter" idx="10"/>
          </p:nvPr>
        </p:nvSpPr>
        <p:spPr/>
        <p:txBody>
          <a:bodyPr/>
          <a:lstStyle/>
          <a:p>
            <a:fld id="{262B39BE-D676-4F85-A682-651AA48675E8}" type="slidenum">
              <a:rPr lang="en-US" smtClean="0"/>
              <a:t>9</a:t>
            </a:fld>
            <a:endParaRPr lang="en-US"/>
          </a:p>
        </p:txBody>
      </p:sp>
    </p:spTree>
    <p:extLst>
      <p:ext uri="{BB962C8B-B14F-4D97-AF65-F5344CB8AC3E}">
        <p14:creationId xmlns:p14="http://schemas.microsoft.com/office/powerpoint/2010/main" val="69315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https://www.ets.org/proficiencyprofile/scores/proficiency_classifications/levels</a:t>
            </a:r>
          </a:p>
          <a:p>
            <a:endParaRPr lang="en-US" dirty="0"/>
          </a:p>
        </p:txBody>
      </p:sp>
      <p:sp>
        <p:nvSpPr>
          <p:cNvPr id="4" name="Slide Number Placeholder 3"/>
          <p:cNvSpPr>
            <a:spLocks noGrp="1"/>
          </p:cNvSpPr>
          <p:nvPr>
            <p:ph type="sldNum" sz="quarter" idx="10"/>
          </p:nvPr>
        </p:nvSpPr>
        <p:spPr/>
        <p:txBody>
          <a:bodyPr/>
          <a:lstStyle/>
          <a:p>
            <a:fld id="{262B39BE-D676-4F85-A682-651AA48675E8}" type="slidenum">
              <a:rPr lang="en-US" smtClean="0"/>
              <a:t>10</a:t>
            </a:fld>
            <a:endParaRPr lang="en-US"/>
          </a:p>
        </p:txBody>
      </p:sp>
    </p:spTree>
    <p:extLst>
      <p:ext uri="{BB962C8B-B14F-4D97-AF65-F5344CB8AC3E}">
        <p14:creationId xmlns:p14="http://schemas.microsoft.com/office/powerpoint/2010/main" val="12797584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262B39BE-D676-4F85-A682-651AA48675E8}" type="slidenum">
              <a:rPr lang="en-US" smtClean="0"/>
              <a:t>13</a:t>
            </a:fld>
            <a:endParaRPr lang="en-US"/>
          </a:p>
        </p:txBody>
      </p:sp>
    </p:spTree>
    <p:extLst>
      <p:ext uri="{BB962C8B-B14F-4D97-AF65-F5344CB8AC3E}">
        <p14:creationId xmlns:p14="http://schemas.microsoft.com/office/powerpoint/2010/main" val="4005176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To identify which skill sets were easier and which were more difficult for Loyola University students, the skill sets ordered by performance, from best to worst.  Skills set scores cannot be directly compared to each other.  Instead, the ordering reflects the magnitude of difference between our institution's mean and the institution-type benchmark mean.  The mean and standard deviation of all of the administrations in the benchmark for each skill set are calculated. The ranking is then the distance our mean is from the benchmark mean as a fraction of the standard deviation.</a:t>
            </a:r>
          </a:p>
          <a:p>
            <a:endParaRPr lang="en-US" dirty="0"/>
          </a:p>
        </p:txBody>
      </p:sp>
      <p:sp>
        <p:nvSpPr>
          <p:cNvPr id="4" name="Slide Number Placeholder 3"/>
          <p:cNvSpPr>
            <a:spLocks noGrp="1"/>
          </p:cNvSpPr>
          <p:nvPr>
            <p:ph type="sldNum" sz="quarter" idx="10"/>
          </p:nvPr>
        </p:nvSpPr>
        <p:spPr/>
        <p:txBody>
          <a:bodyPr/>
          <a:lstStyle/>
          <a:p>
            <a:fld id="{262B39BE-D676-4F85-A682-651AA48675E8}" type="slidenum">
              <a:rPr lang="en-US" smtClean="0"/>
              <a:t>17</a:t>
            </a:fld>
            <a:endParaRPr lang="en-US"/>
          </a:p>
        </p:txBody>
      </p:sp>
    </p:spTree>
    <p:extLst>
      <p:ext uri="{BB962C8B-B14F-4D97-AF65-F5344CB8AC3E}">
        <p14:creationId xmlns:p14="http://schemas.microsoft.com/office/powerpoint/2010/main" val="40262174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Skills set marked with an asterisk in below table indicate that Loyola University means that are meaningfully different than both institution type means and all US institutions that participated in the DIT.  In each of these cases, Loyola University means are higher.  The only exception is Using Finding Tool Features, which does not have a meaningful difference.</a:t>
            </a:r>
          </a:p>
          <a:p>
            <a:endParaRPr lang="en-US" dirty="0"/>
          </a:p>
        </p:txBody>
      </p:sp>
      <p:sp>
        <p:nvSpPr>
          <p:cNvPr id="4" name="Slide Number Placeholder 3"/>
          <p:cNvSpPr>
            <a:spLocks noGrp="1"/>
          </p:cNvSpPr>
          <p:nvPr>
            <p:ph type="sldNum" sz="quarter" idx="10"/>
          </p:nvPr>
        </p:nvSpPr>
        <p:spPr/>
        <p:txBody>
          <a:bodyPr/>
          <a:lstStyle/>
          <a:p>
            <a:fld id="{262B39BE-D676-4F85-A682-651AA48675E8}" type="slidenum">
              <a:rPr lang="en-US" smtClean="0"/>
              <a:t>18</a:t>
            </a:fld>
            <a:endParaRPr lang="en-US"/>
          </a:p>
        </p:txBody>
      </p:sp>
    </p:spTree>
    <p:extLst>
      <p:ext uri="{BB962C8B-B14F-4D97-AF65-F5344CB8AC3E}">
        <p14:creationId xmlns:p14="http://schemas.microsoft.com/office/powerpoint/2010/main" val="18059509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2B39BE-D676-4F85-A682-651AA48675E8}" type="slidenum">
              <a:rPr lang="en-US" smtClean="0"/>
              <a:t>19</a:t>
            </a:fld>
            <a:endParaRPr lang="en-US"/>
          </a:p>
        </p:txBody>
      </p:sp>
    </p:spTree>
    <p:extLst>
      <p:ext uri="{BB962C8B-B14F-4D97-AF65-F5344CB8AC3E}">
        <p14:creationId xmlns:p14="http://schemas.microsoft.com/office/powerpoint/2010/main" val="19249158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2B39BE-D676-4F85-A682-651AA48675E8}" type="slidenum">
              <a:rPr lang="en-US" smtClean="0"/>
              <a:t>20</a:t>
            </a:fld>
            <a:endParaRPr lang="en-US"/>
          </a:p>
        </p:txBody>
      </p:sp>
    </p:spTree>
    <p:extLst>
      <p:ext uri="{BB962C8B-B14F-4D97-AF65-F5344CB8AC3E}">
        <p14:creationId xmlns:p14="http://schemas.microsoft.com/office/powerpoint/2010/main" val="1692667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2B39BE-D676-4F85-A682-651AA48675E8}" type="slidenum">
              <a:rPr lang="en-US" smtClean="0"/>
              <a:t>21</a:t>
            </a:fld>
            <a:endParaRPr lang="en-US"/>
          </a:p>
        </p:txBody>
      </p:sp>
    </p:spTree>
    <p:extLst>
      <p:ext uri="{BB962C8B-B14F-4D97-AF65-F5344CB8AC3E}">
        <p14:creationId xmlns:p14="http://schemas.microsoft.com/office/powerpoint/2010/main" val="3636167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2/7/17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2/7/17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2/7/17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2/7/17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2/7/17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2/7/17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2/7/17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2/7/17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2/7/17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2/7/17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2/7/17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2/7/17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2/7/17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2/7/17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2/7/17</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2/7/17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2/7/17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2/7/17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dirty="0"/>
              <a:t>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chart" Target="../charts/char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chart" Target="../charts/char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projectsails.org/" TargetMode="External"/><Relationship Id="rId4" Type="http://schemas.openxmlformats.org/officeDocument/2006/relationships/hyperlink" Target="http://ethicaldevelopment.ua.edu/dit-and-dit-2/" TargetMode="External"/><Relationship Id="rId1" Type="http://schemas.openxmlformats.org/officeDocument/2006/relationships/slideLayout" Target="../slideLayouts/slideLayout2.xml"/><Relationship Id="rId2" Type="http://schemas.openxmlformats.org/officeDocument/2006/relationships/hyperlink" Target="http://www.ets.org/proficiencyprofile/abou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6600" dirty="0" smtClean="0"/>
              <a:t>Loyola Core-Common Curriculum </a:t>
            </a:r>
            <a:br>
              <a:rPr lang="en-US" sz="6600" dirty="0" smtClean="0"/>
            </a:br>
            <a:r>
              <a:rPr lang="en-US" sz="6600" dirty="0" smtClean="0"/>
              <a:t>Assessment Results</a:t>
            </a:r>
            <a:endParaRPr lang="en-US" sz="6600" dirty="0"/>
          </a:p>
        </p:txBody>
      </p:sp>
      <p:sp>
        <p:nvSpPr>
          <p:cNvPr id="3" name="Subtitle 2"/>
          <p:cNvSpPr>
            <a:spLocks noGrp="1"/>
          </p:cNvSpPr>
          <p:nvPr>
            <p:ph type="subTitle" idx="1"/>
          </p:nvPr>
        </p:nvSpPr>
        <p:spPr/>
        <p:txBody>
          <a:bodyPr/>
          <a:lstStyle/>
          <a:p>
            <a:r>
              <a:rPr lang="en-US" dirty="0" smtClean="0"/>
              <a:t>February 6, 2016</a:t>
            </a:r>
            <a:endParaRPr lang="en-US" dirty="0"/>
          </a:p>
        </p:txBody>
      </p:sp>
    </p:spTree>
    <p:extLst>
      <p:ext uri="{BB962C8B-B14F-4D97-AF65-F5344CB8AC3E}">
        <p14:creationId xmlns:p14="http://schemas.microsoft.com/office/powerpoint/2010/main" val="15412830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Results</a:t>
            </a:r>
            <a:endParaRPr lang="en-US" dirty="0"/>
          </a:p>
        </p:txBody>
      </p:sp>
      <p:sp>
        <p:nvSpPr>
          <p:cNvPr id="5" name="Content Placeholder 4"/>
          <p:cNvSpPr>
            <a:spLocks noGrp="1"/>
          </p:cNvSpPr>
          <p:nvPr>
            <p:ph idx="1"/>
          </p:nvPr>
        </p:nvSpPr>
        <p:spPr>
          <a:xfrm>
            <a:off x="216408" y="1690688"/>
            <a:ext cx="5483352" cy="4351338"/>
          </a:xfrm>
        </p:spPr>
        <p:txBody>
          <a:bodyPr>
            <a:normAutofit/>
          </a:bodyPr>
          <a:lstStyle/>
          <a:p>
            <a:pPr marL="0" lvl="0" indent="0">
              <a:buNone/>
            </a:pPr>
            <a:r>
              <a:rPr lang="en-US" dirty="0" smtClean="0"/>
              <a:t>Students were </a:t>
            </a:r>
            <a:r>
              <a:rPr lang="en-US" dirty="0">
                <a:solidFill>
                  <a:schemeClr val="tx2">
                    <a:lumMod val="75000"/>
                  </a:schemeClr>
                </a:solidFill>
              </a:rPr>
              <a:t>more proficient </a:t>
            </a:r>
            <a:r>
              <a:rPr lang="en-US" dirty="0" smtClean="0">
                <a:solidFill>
                  <a:schemeClr val="tx2">
                    <a:lumMod val="75000"/>
                  </a:schemeClr>
                </a:solidFill>
              </a:rPr>
              <a:t>       </a:t>
            </a:r>
            <a:r>
              <a:rPr lang="en-US" dirty="0" smtClean="0"/>
              <a:t>in </a:t>
            </a:r>
            <a:r>
              <a:rPr lang="en-US" dirty="0"/>
              <a:t>the skill areas </a:t>
            </a:r>
            <a:r>
              <a:rPr lang="en-US" dirty="0" smtClean="0"/>
              <a:t>of                     reading</a:t>
            </a:r>
            <a:r>
              <a:rPr lang="en-US" dirty="0"/>
              <a:t>, </a:t>
            </a:r>
            <a:r>
              <a:rPr lang="en-US" dirty="0" smtClean="0"/>
              <a:t>writing </a:t>
            </a:r>
            <a:r>
              <a:rPr lang="en-US" dirty="0"/>
              <a:t>and mathematics </a:t>
            </a:r>
            <a:r>
              <a:rPr lang="en-US" dirty="0" smtClean="0"/>
              <a:t>                                 </a:t>
            </a:r>
            <a:r>
              <a:rPr lang="en-US" dirty="0" smtClean="0">
                <a:solidFill>
                  <a:schemeClr val="tx2">
                    <a:lumMod val="75000"/>
                  </a:schemeClr>
                </a:solidFill>
              </a:rPr>
              <a:t>as </a:t>
            </a:r>
            <a:r>
              <a:rPr lang="en-US" dirty="0">
                <a:solidFill>
                  <a:schemeClr val="tx2">
                    <a:lumMod val="75000"/>
                  </a:schemeClr>
                </a:solidFill>
              </a:rPr>
              <a:t>freshman, rather than as </a:t>
            </a:r>
            <a:r>
              <a:rPr lang="en-US" dirty="0" smtClean="0">
                <a:solidFill>
                  <a:schemeClr val="tx2">
                    <a:lumMod val="75000"/>
                  </a:schemeClr>
                </a:solidFill>
              </a:rPr>
              <a:t>juniors.</a:t>
            </a:r>
            <a:endParaRPr lang="en-US" sz="2400" dirty="0"/>
          </a:p>
          <a:p>
            <a:endParaRPr lang="en-US" dirty="0"/>
          </a:p>
        </p:txBody>
      </p:sp>
      <p:sp>
        <p:nvSpPr>
          <p:cNvPr id="6" name="Rounded Rectangle 5"/>
          <p:cNvSpPr/>
          <p:nvPr/>
        </p:nvSpPr>
        <p:spPr>
          <a:xfrm>
            <a:off x="10271760" y="365125"/>
            <a:ext cx="1371600" cy="5486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ETS PP</a:t>
            </a:r>
            <a:endParaRPr lang="en-US" dirty="0"/>
          </a:p>
        </p:txBody>
      </p:sp>
      <p:graphicFrame>
        <p:nvGraphicFramePr>
          <p:cNvPr id="8" name="Chart 7"/>
          <p:cNvGraphicFramePr/>
          <p:nvPr>
            <p:extLst>
              <p:ext uri="{D42A27DB-BD31-4B8C-83A1-F6EECF244321}">
                <p14:modId xmlns:p14="http://schemas.microsoft.com/office/powerpoint/2010/main" val="1326085297"/>
              </p:ext>
            </p:extLst>
          </p:nvPr>
        </p:nvGraphicFramePr>
        <p:xfrm>
          <a:off x="5699760" y="1629093"/>
          <a:ext cx="5986272" cy="494751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275145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1960" y="639445"/>
            <a:ext cx="10515600" cy="1325563"/>
          </a:xfrm>
        </p:spPr>
        <p:txBody>
          <a:bodyPr>
            <a:normAutofit/>
          </a:bodyPr>
          <a:lstStyle/>
          <a:p>
            <a:r>
              <a:rPr lang="en-US" sz="3200" dirty="0"/>
              <a:t>Theories for pre/post-test performance decrease include:</a:t>
            </a:r>
          </a:p>
        </p:txBody>
      </p:sp>
      <p:sp>
        <p:nvSpPr>
          <p:cNvPr id="5" name="Content Placeholder 4"/>
          <p:cNvSpPr>
            <a:spLocks noGrp="1"/>
          </p:cNvSpPr>
          <p:nvPr>
            <p:ph idx="1"/>
          </p:nvPr>
        </p:nvSpPr>
        <p:spPr>
          <a:xfrm>
            <a:off x="607936" y="1965008"/>
            <a:ext cx="11193920" cy="4399216"/>
          </a:xfrm>
        </p:spPr>
        <p:txBody>
          <a:bodyPr>
            <a:normAutofit/>
          </a:bodyPr>
          <a:lstStyle/>
          <a:p>
            <a:pPr lvl="0"/>
            <a:r>
              <a:rPr lang="en-US" dirty="0" smtClean="0"/>
              <a:t>Sampling issue</a:t>
            </a:r>
          </a:p>
          <a:p>
            <a:pPr lvl="0"/>
            <a:r>
              <a:rPr lang="en-US" dirty="0" smtClean="0"/>
              <a:t>Freshman </a:t>
            </a:r>
            <a:r>
              <a:rPr lang="en-US" dirty="0"/>
              <a:t>may be eager to cooperate,  </a:t>
            </a:r>
            <a:r>
              <a:rPr lang="en-US" dirty="0" smtClean="0"/>
              <a:t>                                                                     Juniors and Seniors </a:t>
            </a:r>
            <a:r>
              <a:rPr lang="en-US" dirty="0"/>
              <a:t>may lack motivation if no incentive to do </a:t>
            </a:r>
            <a:r>
              <a:rPr lang="en-US" dirty="0" smtClean="0"/>
              <a:t>well</a:t>
            </a:r>
            <a:endParaRPr lang="en-US" dirty="0"/>
          </a:p>
          <a:p>
            <a:pPr lvl="0"/>
            <a:r>
              <a:rPr lang="en-US" dirty="0"/>
              <a:t>Majors that require little or no math</a:t>
            </a:r>
          </a:p>
          <a:p>
            <a:pPr lvl="0"/>
            <a:r>
              <a:rPr lang="en-US" dirty="0"/>
              <a:t>Instructors may not be able to articulate purpose of test or convey importance</a:t>
            </a:r>
          </a:p>
          <a:p>
            <a:pPr lvl="0"/>
            <a:r>
              <a:rPr lang="en-US" dirty="0"/>
              <a:t>Proctors may need to more fully explain purpose and how data are used</a:t>
            </a:r>
          </a:p>
          <a:p>
            <a:pPr lvl="0"/>
            <a:r>
              <a:rPr lang="en-US" dirty="0"/>
              <a:t>Outlier scores may pull down means, considering removing, or scatterplot</a:t>
            </a:r>
          </a:p>
          <a:p>
            <a:endParaRPr lang="en-US" dirty="0"/>
          </a:p>
        </p:txBody>
      </p:sp>
      <p:sp>
        <p:nvSpPr>
          <p:cNvPr id="6" name="Rounded Rectangle 5"/>
          <p:cNvSpPr/>
          <p:nvPr/>
        </p:nvSpPr>
        <p:spPr>
          <a:xfrm>
            <a:off x="10271760" y="365125"/>
            <a:ext cx="1371600" cy="5486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ETS PP</a:t>
            </a:r>
            <a:endParaRPr lang="en-US" dirty="0"/>
          </a:p>
        </p:txBody>
      </p:sp>
    </p:spTree>
    <p:extLst>
      <p:ext uri="{BB962C8B-B14F-4D97-AF65-F5344CB8AC3E}">
        <p14:creationId xmlns:p14="http://schemas.microsoft.com/office/powerpoint/2010/main" val="40086900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Results</a:t>
            </a:r>
            <a:endParaRPr lang="en-US" dirty="0"/>
          </a:p>
        </p:txBody>
      </p:sp>
      <p:sp>
        <p:nvSpPr>
          <p:cNvPr id="5" name="Content Placeholder 4"/>
          <p:cNvSpPr>
            <a:spLocks noGrp="1"/>
          </p:cNvSpPr>
          <p:nvPr>
            <p:ph idx="1"/>
          </p:nvPr>
        </p:nvSpPr>
        <p:spPr>
          <a:xfrm>
            <a:off x="228600" y="2007680"/>
            <a:ext cx="5483352" cy="4351338"/>
          </a:xfrm>
        </p:spPr>
        <p:txBody>
          <a:bodyPr>
            <a:normAutofit/>
          </a:bodyPr>
          <a:lstStyle/>
          <a:p>
            <a:pPr marL="0" lvl="0" indent="0">
              <a:buNone/>
            </a:pPr>
            <a:r>
              <a:rPr lang="en-US" dirty="0">
                <a:solidFill>
                  <a:schemeClr val="tx2">
                    <a:lumMod val="75000"/>
                  </a:schemeClr>
                </a:solidFill>
              </a:rPr>
              <a:t>LU freshman were more proficient </a:t>
            </a:r>
            <a:r>
              <a:rPr lang="en-US" dirty="0"/>
              <a:t>in the skill areas of </a:t>
            </a:r>
            <a:r>
              <a:rPr lang="en-US" dirty="0" smtClean="0"/>
              <a:t>                    reading</a:t>
            </a:r>
            <a:r>
              <a:rPr lang="en-US" dirty="0"/>
              <a:t>, </a:t>
            </a:r>
            <a:r>
              <a:rPr lang="en-US" dirty="0" smtClean="0"/>
              <a:t>writing </a:t>
            </a:r>
            <a:r>
              <a:rPr lang="en-US" dirty="0"/>
              <a:t>and mathematics </a:t>
            </a:r>
            <a:r>
              <a:rPr lang="en-US" dirty="0">
                <a:solidFill>
                  <a:schemeClr val="tx2">
                    <a:lumMod val="75000"/>
                  </a:schemeClr>
                </a:solidFill>
              </a:rPr>
              <a:t>than </a:t>
            </a:r>
            <a:r>
              <a:rPr lang="en-US" dirty="0" smtClean="0">
                <a:solidFill>
                  <a:schemeClr val="tx2">
                    <a:lumMod val="75000"/>
                  </a:schemeClr>
                </a:solidFill>
              </a:rPr>
              <a:t>freshman </a:t>
            </a:r>
            <a:r>
              <a:rPr lang="en-US" dirty="0">
                <a:solidFill>
                  <a:schemeClr val="tx2">
                    <a:lumMod val="75000"/>
                  </a:schemeClr>
                </a:solidFill>
              </a:rPr>
              <a:t>at other master’s </a:t>
            </a:r>
            <a:r>
              <a:rPr lang="en-US" dirty="0" smtClean="0">
                <a:solidFill>
                  <a:schemeClr val="tx2">
                    <a:lumMod val="75000"/>
                  </a:schemeClr>
                </a:solidFill>
              </a:rPr>
              <a:t>level colleges </a:t>
            </a:r>
            <a:r>
              <a:rPr lang="en-US" dirty="0">
                <a:solidFill>
                  <a:schemeClr val="tx2">
                    <a:lumMod val="75000"/>
                  </a:schemeClr>
                </a:solidFill>
              </a:rPr>
              <a:t>and </a:t>
            </a:r>
            <a:r>
              <a:rPr lang="en-US" dirty="0" smtClean="0">
                <a:solidFill>
                  <a:schemeClr val="tx2">
                    <a:lumMod val="75000"/>
                  </a:schemeClr>
                </a:solidFill>
              </a:rPr>
              <a:t>universities.</a:t>
            </a:r>
            <a:endParaRPr lang="en-US" dirty="0"/>
          </a:p>
        </p:txBody>
      </p:sp>
      <p:sp>
        <p:nvSpPr>
          <p:cNvPr id="6" name="Rounded Rectangle 5"/>
          <p:cNvSpPr/>
          <p:nvPr/>
        </p:nvSpPr>
        <p:spPr>
          <a:xfrm>
            <a:off x="10271760" y="365125"/>
            <a:ext cx="1371600" cy="5486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ETS PP</a:t>
            </a:r>
            <a:endParaRPr lang="en-US" dirty="0"/>
          </a:p>
        </p:txBody>
      </p:sp>
      <p:graphicFrame>
        <p:nvGraphicFramePr>
          <p:cNvPr id="7" name="Chart 6"/>
          <p:cNvGraphicFramePr/>
          <p:nvPr>
            <p:extLst>
              <p:ext uri="{D42A27DB-BD31-4B8C-83A1-F6EECF244321}">
                <p14:modId xmlns:p14="http://schemas.microsoft.com/office/powerpoint/2010/main" val="524971733"/>
              </p:ext>
            </p:extLst>
          </p:nvPr>
        </p:nvGraphicFramePr>
        <p:xfrm>
          <a:off x="5989320" y="1240611"/>
          <a:ext cx="5986272" cy="494751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133055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Results</a:t>
            </a:r>
            <a:endParaRPr lang="en-US" dirty="0"/>
          </a:p>
        </p:txBody>
      </p:sp>
      <p:sp>
        <p:nvSpPr>
          <p:cNvPr id="5" name="Content Placeholder 4"/>
          <p:cNvSpPr>
            <a:spLocks noGrp="1"/>
          </p:cNvSpPr>
          <p:nvPr>
            <p:ph idx="1"/>
          </p:nvPr>
        </p:nvSpPr>
        <p:spPr>
          <a:xfrm>
            <a:off x="167640" y="2163636"/>
            <a:ext cx="6013704" cy="4351338"/>
          </a:xfrm>
        </p:spPr>
        <p:txBody>
          <a:bodyPr>
            <a:normAutofit/>
          </a:bodyPr>
          <a:lstStyle/>
          <a:p>
            <a:pPr marL="0" lvl="0" indent="0">
              <a:buNone/>
            </a:pPr>
            <a:r>
              <a:rPr lang="en-US" dirty="0">
                <a:solidFill>
                  <a:schemeClr val="tx1"/>
                </a:solidFill>
              </a:rPr>
              <a:t>LU </a:t>
            </a:r>
            <a:r>
              <a:rPr lang="en-US" dirty="0" smtClean="0">
                <a:solidFill>
                  <a:schemeClr val="tx1"/>
                </a:solidFill>
              </a:rPr>
              <a:t>upperclassman </a:t>
            </a:r>
            <a:r>
              <a:rPr lang="en-US" dirty="0">
                <a:solidFill>
                  <a:schemeClr val="tx1"/>
                </a:solidFill>
              </a:rPr>
              <a:t>were more proficient </a:t>
            </a:r>
            <a:r>
              <a:rPr lang="en-US" dirty="0" smtClean="0">
                <a:solidFill>
                  <a:schemeClr val="tx2">
                    <a:lumMod val="75000"/>
                  </a:schemeClr>
                </a:solidFill>
              </a:rPr>
              <a:t>in the writing skill area                      </a:t>
            </a:r>
            <a:r>
              <a:rPr lang="en-US" dirty="0" smtClean="0">
                <a:solidFill>
                  <a:schemeClr val="tx1"/>
                </a:solidFill>
              </a:rPr>
              <a:t>than juniors </a:t>
            </a:r>
            <a:r>
              <a:rPr lang="en-US" dirty="0">
                <a:solidFill>
                  <a:schemeClr val="tx1"/>
                </a:solidFill>
              </a:rPr>
              <a:t>at other master’s </a:t>
            </a:r>
            <a:r>
              <a:rPr lang="en-US" dirty="0" smtClean="0">
                <a:solidFill>
                  <a:schemeClr val="tx1"/>
                </a:solidFill>
              </a:rPr>
              <a:t>level colleges </a:t>
            </a:r>
            <a:r>
              <a:rPr lang="en-US" dirty="0">
                <a:solidFill>
                  <a:schemeClr val="tx1"/>
                </a:solidFill>
              </a:rPr>
              <a:t>and universities.</a:t>
            </a:r>
          </a:p>
        </p:txBody>
      </p:sp>
      <p:sp>
        <p:nvSpPr>
          <p:cNvPr id="6" name="Rounded Rectangle 5"/>
          <p:cNvSpPr/>
          <p:nvPr/>
        </p:nvSpPr>
        <p:spPr>
          <a:xfrm>
            <a:off x="10271760" y="365125"/>
            <a:ext cx="1371600" cy="5486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ETS PP</a:t>
            </a:r>
            <a:endParaRPr lang="en-US" dirty="0"/>
          </a:p>
        </p:txBody>
      </p:sp>
      <p:graphicFrame>
        <p:nvGraphicFramePr>
          <p:cNvPr id="7" name="Chart 6"/>
          <p:cNvGraphicFramePr/>
          <p:nvPr>
            <p:extLst>
              <p:ext uri="{D42A27DB-BD31-4B8C-83A1-F6EECF244321}">
                <p14:modId xmlns:p14="http://schemas.microsoft.com/office/powerpoint/2010/main" val="1555739103"/>
              </p:ext>
            </p:extLst>
          </p:nvPr>
        </p:nvGraphicFramePr>
        <p:xfrm>
          <a:off x="5989320" y="1240611"/>
          <a:ext cx="5986272" cy="494751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659908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Participants</a:t>
            </a:r>
            <a:endParaRPr lang="en-US" dirty="0"/>
          </a:p>
        </p:txBody>
      </p:sp>
      <p:sp>
        <p:nvSpPr>
          <p:cNvPr id="5" name="Content Placeholder 4"/>
          <p:cNvSpPr>
            <a:spLocks noGrp="1"/>
          </p:cNvSpPr>
          <p:nvPr>
            <p:ph idx="1"/>
          </p:nvPr>
        </p:nvSpPr>
        <p:spPr>
          <a:xfrm>
            <a:off x="1120000" y="1825625"/>
            <a:ext cx="10523360" cy="4351338"/>
          </a:xfrm>
        </p:spPr>
        <p:txBody>
          <a:bodyPr>
            <a:normAutofit/>
          </a:bodyPr>
          <a:lstStyle/>
          <a:p>
            <a:pPr marL="0" indent="0">
              <a:buNone/>
            </a:pPr>
            <a:r>
              <a:rPr lang="en-US" dirty="0" smtClean="0"/>
              <a:t>Sampling</a:t>
            </a:r>
          </a:p>
          <a:p>
            <a:r>
              <a:rPr lang="en-US" dirty="0" smtClean="0"/>
              <a:t>92 sections of Loyola Core courses offered (Spring 2016)</a:t>
            </a:r>
          </a:p>
          <a:p>
            <a:r>
              <a:rPr lang="en-US" dirty="0" smtClean="0"/>
              <a:t>Each tagged with one core competency for assessment purposes</a:t>
            </a:r>
          </a:p>
          <a:p>
            <a:r>
              <a:rPr lang="en-US" dirty="0" smtClean="0"/>
              <a:t>Information literacy – if offering 5+ sections, designate 3</a:t>
            </a:r>
          </a:p>
          <a:p>
            <a:pPr lvl="1"/>
            <a:r>
              <a:rPr lang="en-US" dirty="0"/>
              <a:t>History</a:t>
            </a:r>
          </a:p>
          <a:p>
            <a:pPr lvl="1"/>
            <a:r>
              <a:rPr lang="en-US" dirty="0"/>
              <a:t>Music </a:t>
            </a:r>
          </a:p>
          <a:p>
            <a:pPr lvl="1"/>
            <a:r>
              <a:rPr lang="en-US" dirty="0" smtClean="0"/>
              <a:t>Sociology</a:t>
            </a:r>
          </a:p>
          <a:p>
            <a:r>
              <a:rPr lang="en-US" dirty="0" smtClean="0"/>
              <a:t>N = 110</a:t>
            </a:r>
          </a:p>
          <a:p>
            <a:pPr marL="457200" lvl="1" indent="0">
              <a:buNone/>
            </a:pPr>
            <a:endParaRPr lang="en-US" dirty="0" smtClean="0"/>
          </a:p>
        </p:txBody>
      </p:sp>
      <p:sp>
        <p:nvSpPr>
          <p:cNvPr id="6" name="Rounded Rectangle 5"/>
          <p:cNvSpPr/>
          <p:nvPr/>
        </p:nvSpPr>
        <p:spPr>
          <a:xfrm>
            <a:off x="10271760" y="365125"/>
            <a:ext cx="1371600" cy="5486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SAILS</a:t>
            </a:r>
            <a:endParaRPr lang="en-US" dirty="0"/>
          </a:p>
        </p:txBody>
      </p:sp>
    </p:spTree>
    <p:extLst>
      <p:ext uri="{BB962C8B-B14F-4D97-AF65-F5344CB8AC3E}">
        <p14:creationId xmlns:p14="http://schemas.microsoft.com/office/powerpoint/2010/main" val="13800932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67920" y="695991"/>
            <a:ext cx="2234184" cy="1325563"/>
          </a:xfrm>
        </p:spPr>
        <p:txBody>
          <a:bodyPr>
            <a:normAutofit fontScale="90000"/>
          </a:bodyPr>
          <a:lstStyle/>
          <a:p>
            <a:r>
              <a:rPr lang="en-US" dirty="0" smtClean="0"/>
              <a:t>Test Taker Profile</a:t>
            </a:r>
            <a:endParaRPr lang="en-US" dirty="0"/>
          </a:p>
        </p:txBody>
      </p:sp>
      <p:sp>
        <p:nvSpPr>
          <p:cNvPr id="6" name="Rounded Rectangle 5"/>
          <p:cNvSpPr/>
          <p:nvPr/>
        </p:nvSpPr>
        <p:spPr>
          <a:xfrm>
            <a:off x="10271760" y="365125"/>
            <a:ext cx="1371600" cy="5486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SAILS</a:t>
            </a:r>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656329934"/>
              </p:ext>
            </p:extLst>
          </p:nvPr>
        </p:nvGraphicFramePr>
        <p:xfrm>
          <a:off x="2986152" y="267589"/>
          <a:ext cx="6608952" cy="6304280"/>
        </p:xfrm>
        <a:graphic>
          <a:graphicData uri="http://schemas.openxmlformats.org/drawingml/2006/table">
            <a:tbl>
              <a:tblPr firstRow="1" bandRow="1">
                <a:tableStyleId>{5C22544A-7EE6-4342-B048-85BDC9FD1C3A}</a:tableStyleId>
              </a:tblPr>
              <a:tblGrid>
                <a:gridCol w="1683384"/>
                <a:gridCol w="2694432"/>
                <a:gridCol w="1036320"/>
                <a:gridCol w="1194816"/>
              </a:tblGrid>
              <a:tr h="370840">
                <a:tc>
                  <a:txBody>
                    <a:bodyPr/>
                    <a:lstStyle/>
                    <a:p>
                      <a:endParaRPr lang="en-US" sz="1600" dirty="0">
                        <a:latin typeface="+mn-lt"/>
                      </a:endParaRPr>
                    </a:p>
                  </a:txBody>
                  <a:tcPr/>
                </a:tc>
                <a:tc>
                  <a:txBody>
                    <a:bodyPr/>
                    <a:lstStyle/>
                    <a:p>
                      <a:endParaRPr lang="en-US" sz="1600" dirty="0">
                        <a:latin typeface="+mn-lt"/>
                      </a:endParaRPr>
                    </a:p>
                  </a:txBody>
                  <a:tcPr/>
                </a:tc>
                <a:tc>
                  <a:txBody>
                    <a:bodyPr/>
                    <a:lstStyle/>
                    <a:p>
                      <a:r>
                        <a:rPr lang="en-US" sz="1600" dirty="0" smtClean="0">
                          <a:latin typeface="+mn-lt"/>
                        </a:rPr>
                        <a:t>N</a:t>
                      </a:r>
                      <a:endParaRPr lang="en-US" sz="1600" dirty="0">
                        <a:latin typeface="+mn-lt"/>
                      </a:endParaRPr>
                    </a:p>
                  </a:txBody>
                  <a:tcPr/>
                </a:tc>
                <a:tc>
                  <a:txBody>
                    <a:bodyPr/>
                    <a:lstStyle/>
                    <a:p>
                      <a:r>
                        <a:rPr lang="en-US" sz="1600" dirty="0" smtClean="0">
                          <a:latin typeface="+mn-lt"/>
                        </a:rPr>
                        <a:t>%</a:t>
                      </a:r>
                      <a:endParaRPr lang="en-US" sz="1600" dirty="0">
                        <a:latin typeface="+mn-lt"/>
                      </a:endParaRPr>
                    </a:p>
                  </a:txBody>
                  <a:tcPr/>
                </a:tc>
              </a:tr>
              <a:tr h="370840">
                <a:tc>
                  <a:txBody>
                    <a:bodyPr/>
                    <a:lstStyle/>
                    <a:p>
                      <a:r>
                        <a:rPr lang="en-US" sz="1600" dirty="0" smtClean="0">
                          <a:latin typeface="+mn-lt"/>
                        </a:rPr>
                        <a:t>Class Standing</a:t>
                      </a:r>
                      <a:endParaRPr lang="en-US" sz="1600" dirty="0">
                        <a:latin typeface="+mn-lt"/>
                      </a:endParaRPr>
                    </a:p>
                  </a:txBody>
                  <a:tcPr/>
                </a:tc>
                <a:tc>
                  <a:txBody>
                    <a:bodyPr/>
                    <a:lstStyle/>
                    <a:p>
                      <a:r>
                        <a:rPr lang="en-US" sz="1600" dirty="0" smtClean="0">
                          <a:latin typeface="+mn-lt"/>
                        </a:rPr>
                        <a:t>Freshman</a:t>
                      </a:r>
                      <a:endParaRPr lang="en-US" sz="1600" dirty="0">
                        <a:latin typeface="+mn-lt"/>
                      </a:endParaRPr>
                    </a:p>
                  </a:txBody>
                  <a:tcPr/>
                </a:tc>
                <a:tc>
                  <a:txBody>
                    <a:bodyPr/>
                    <a:lstStyle/>
                    <a:p>
                      <a:pPr marL="0" marR="0">
                        <a:spcBef>
                          <a:spcPts val="0"/>
                        </a:spcBef>
                        <a:spcAft>
                          <a:spcPts val="0"/>
                        </a:spcAft>
                      </a:pPr>
                      <a:r>
                        <a:rPr lang="en-US" sz="1600" dirty="0">
                          <a:effectLst/>
                          <a:latin typeface="+mn-lt"/>
                          <a:ea typeface="Calibri" panose="020F0502020204030204" pitchFamily="34" charset="0"/>
                          <a:cs typeface="Times New Roman" panose="02020603050405020304" pitchFamily="18" charset="0"/>
                        </a:rPr>
                        <a:t>24</a:t>
                      </a:r>
                    </a:p>
                  </a:txBody>
                  <a:tcPr marL="68580" marR="68580" marT="0" marB="0"/>
                </a:tc>
                <a:tc>
                  <a:txBody>
                    <a:bodyPr/>
                    <a:lstStyle/>
                    <a:p>
                      <a:pPr marL="0" marR="0">
                        <a:spcBef>
                          <a:spcPts val="0"/>
                        </a:spcBef>
                        <a:spcAft>
                          <a:spcPts val="0"/>
                        </a:spcAft>
                      </a:pPr>
                      <a:r>
                        <a:rPr lang="en-US" sz="1600" dirty="0" smtClean="0">
                          <a:effectLst/>
                          <a:latin typeface="+mn-lt"/>
                          <a:ea typeface="Calibri" panose="020F0502020204030204" pitchFamily="34" charset="0"/>
                          <a:cs typeface="Times New Roman" panose="02020603050405020304" pitchFamily="18" charset="0"/>
                        </a:rPr>
                        <a:t>21.8</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tc>
              </a:tr>
              <a:tr h="370840">
                <a:tc>
                  <a:txBody>
                    <a:bodyPr/>
                    <a:lstStyle/>
                    <a:p>
                      <a:endParaRPr lang="en-US" sz="1600">
                        <a:latin typeface="+mn-lt"/>
                      </a:endParaRPr>
                    </a:p>
                  </a:txBody>
                  <a:tcPr/>
                </a:tc>
                <a:tc>
                  <a:txBody>
                    <a:bodyPr/>
                    <a:lstStyle/>
                    <a:p>
                      <a:r>
                        <a:rPr lang="en-US" sz="1600" dirty="0" smtClean="0">
                          <a:latin typeface="+mn-lt"/>
                        </a:rPr>
                        <a:t>Sophomore</a:t>
                      </a:r>
                      <a:endParaRPr lang="en-US" sz="1600" dirty="0">
                        <a:latin typeface="+mn-lt"/>
                      </a:endParaRPr>
                    </a:p>
                  </a:txBody>
                  <a:tcPr/>
                </a:tc>
                <a:tc>
                  <a:txBody>
                    <a:bodyPr/>
                    <a:lstStyle/>
                    <a:p>
                      <a:pPr marL="0" marR="0">
                        <a:spcBef>
                          <a:spcPts val="0"/>
                        </a:spcBef>
                        <a:spcAft>
                          <a:spcPts val="0"/>
                        </a:spcAft>
                      </a:pPr>
                      <a:r>
                        <a:rPr lang="en-US" sz="1600">
                          <a:effectLst/>
                          <a:latin typeface="+mn-lt"/>
                          <a:ea typeface="Calibri" panose="020F0502020204030204" pitchFamily="34" charset="0"/>
                          <a:cs typeface="Times New Roman" panose="02020603050405020304" pitchFamily="18" charset="0"/>
                        </a:rPr>
                        <a:t>26</a:t>
                      </a:r>
                    </a:p>
                  </a:txBody>
                  <a:tcPr marL="68580" marR="68580" marT="0" marB="0"/>
                </a:tc>
                <a:tc>
                  <a:txBody>
                    <a:bodyPr/>
                    <a:lstStyle/>
                    <a:p>
                      <a:pPr marL="0" marR="0">
                        <a:spcBef>
                          <a:spcPts val="0"/>
                        </a:spcBef>
                        <a:spcAft>
                          <a:spcPts val="0"/>
                        </a:spcAft>
                      </a:pPr>
                      <a:r>
                        <a:rPr lang="en-US" sz="1600">
                          <a:effectLst/>
                          <a:latin typeface="+mn-lt"/>
                          <a:ea typeface="Calibri" panose="020F0502020204030204" pitchFamily="34" charset="0"/>
                          <a:cs typeface="Times New Roman" panose="02020603050405020304" pitchFamily="18" charset="0"/>
                        </a:rPr>
                        <a:t>23.6</a:t>
                      </a:r>
                    </a:p>
                  </a:txBody>
                  <a:tcPr marL="68580" marR="68580" marT="0" marB="0"/>
                </a:tc>
              </a:tr>
              <a:tr h="370840">
                <a:tc>
                  <a:txBody>
                    <a:bodyPr/>
                    <a:lstStyle/>
                    <a:p>
                      <a:endParaRPr lang="en-US" sz="1600">
                        <a:latin typeface="+mn-lt"/>
                      </a:endParaRPr>
                    </a:p>
                  </a:txBody>
                  <a:tcPr/>
                </a:tc>
                <a:tc>
                  <a:txBody>
                    <a:bodyPr/>
                    <a:lstStyle/>
                    <a:p>
                      <a:r>
                        <a:rPr lang="en-US" sz="1600" dirty="0" smtClean="0">
                          <a:latin typeface="+mn-lt"/>
                        </a:rPr>
                        <a:t>Junior</a:t>
                      </a:r>
                      <a:endParaRPr lang="en-US" sz="1600" dirty="0">
                        <a:latin typeface="+mn-lt"/>
                      </a:endParaRPr>
                    </a:p>
                  </a:txBody>
                  <a:tcPr/>
                </a:tc>
                <a:tc>
                  <a:txBody>
                    <a:bodyPr/>
                    <a:lstStyle/>
                    <a:p>
                      <a:pPr marL="0" marR="0">
                        <a:spcBef>
                          <a:spcPts val="0"/>
                        </a:spcBef>
                        <a:spcAft>
                          <a:spcPts val="0"/>
                        </a:spcAft>
                      </a:pPr>
                      <a:r>
                        <a:rPr lang="en-US" sz="1600">
                          <a:effectLst/>
                          <a:latin typeface="+mn-lt"/>
                          <a:ea typeface="Calibri" panose="020F0502020204030204" pitchFamily="34" charset="0"/>
                          <a:cs typeface="Times New Roman" panose="02020603050405020304" pitchFamily="18" charset="0"/>
                        </a:rPr>
                        <a:t>29</a:t>
                      </a:r>
                    </a:p>
                  </a:txBody>
                  <a:tcPr marL="68580" marR="68580" marT="0" marB="0"/>
                </a:tc>
                <a:tc>
                  <a:txBody>
                    <a:bodyPr/>
                    <a:lstStyle/>
                    <a:p>
                      <a:pPr marL="0" marR="0">
                        <a:spcBef>
                          <a:spcPts val="0"/>
                        </a:spcBef>
                        <a:spcAft>
                          <a:spcPts val="0"/>
                        </a:spcAft>
                      </a:pPr>
                      <a:r>
                        <a:rPr lang="en-US" sz="1600">
                          <a:effectLst/>
                          <a:latin typeface="+mn-lt"/>
                          <a:ea typeface="Calibri" panose="020F0502020204030204" pitchFamily="34" charset="0"/>
                          <a:cs typeface="Times New Roman" panose="02020603050405020304" pitchFamily="18" charset="0"/>
                        </a:rPr>
                        <a:t>26.4</a:t>
                      </a:r>
                    </a:p>
                  </a:txBody>
                  <a:tcPr marL="68580" marR="68580" marT="0" marB="0"/>
                </a:tc>
              </a:tr>
              <a:tr h="370840">
                <a:tc>
                  <a:txBody>
                    <a:bodyPr/>
                    <a:lstStyle/>
                    <a:p>
                      <a:endParaRPr lang="en-US" sz="1600">
                        <a:latin typeface="+mn-lt"/>
                      </a:endParaRPr>
                    </a:p>
                  </a:txBody>
                  <a:tcPr/>
                </a:tc>
                <a:tc>
                  <a:txBody>
                    <a:bodyPr/>
                    <a:lstStyle/>
                    <a:p>
                      <a:r>
                        <a:rPr lang="en-US" sz="1600" dirty="0" smtClean="0">
                          <a:latin typeface="+mn-lt"/>
                        </a:rPr>
                        <a:t>Senior</a:t>
                      </a:r>
                      <a:endParaRPr lang="en-US" sz="1600" dirty="0">
                        <a:latin typeface="+mn-lt"/>
                      </a:endParaRPr>
                    </a:p>
                  </a:txBody>
                  <a:tcPr/>
                </a:tc>
                <a:tc>
                  <a:txBody>
                    <a:bodyPr/>
                    <a:lstStyle/>
                    <a:p>
                      <a:pPr marL="0" marR="0">
                        <a:spcBef>
                          <a:spcPts val="0"/>
                        </a:spcBef>
                        <a:spcAft>
                          <a:spcPts val="0"/>
                        </a:spcAft>
                      </a:pPr>
                      <a:r>
                        <a:rPr lang="en-US" sz="1600" dirty="0">
                          <a:effectLst/>
                          <a:latin typeface="+mn-lt"/>
                          <a:ea typeface="Calibri" panose="020F0502020204030204" pitchFamily="34" charset="0"/>
                          <a:cs typeface="Times New Roman" panose="02020603050405020304" pitchFamily="18" charset="0"/>
                        </a:rPr>
                        <a:t>31</a:t>
                      </a:r>
                    </a:p>
                  </a:txBody>
                  <a:tcPr marL="68580" marR="68580" marT="0" marB="0"/>
                </a:tc>
                <a:tc>
                  <a:txBody>
                    <a:bodyPr/>
                    <a:lstStyle/>
                    <a:p>
                      <a:pPr marL="0" marR="0">
                        <a:spcBef>
                          <a:spcPts val="0"/>
                        </a:spcBef>
                        <a:spcAft>
                          <a:spcPts val="0"/>
                        </a:spcAft>
                      </a:pPr>
                      <a:r>
                        <a:rPr lang="en-US" sz="1600" dirty="0">
                          <a:effectLst/>
                          <a:latin typeface="+mn-lt"/>
                          <a:ea typeface="Calibri" panose="020F0502020204030204" pitchFamily="34" charset="0"/>
                          <a:cs typeface="Times New Roman" panose="02020603050405020304" pitchFamily="18" charset="0"/>
                        </a:rPr>
                        <a:t>28.2</a:t>
                      </a:r>
                    </a:p>
                  </a:txBody>
                  <a:tcPr marL="68580" marR="68580" marT="0" marB="0"/>
                </a:tc>
              </a:tr>
              <a:tr h="370840">
                <a:tc>
                  <a:txBody>
                    <a:bodyPr/>
                    <a:lstStyle/>
                    <a:p>
                      <a:r>
                        <a:rPr lang="en-US" sz="1600" dirty="0" smtClean="0">
                          <a:latin typeface="+mn-lt"/>
                        </a:rPr>
                        <a:t>Major</a:t>
                      </a:r>
                      <a:endParaRPr lang="en-US" sz="1600" dirty="0">
                        <a:latin typeface="+mn-lt"/>
                      </a:endParaRPr>
                    </a:p>
                  </a:txBody>
                  <a:tcPr/>
                </a:tc>
                <a:tc>
                  <a:txBody>
                    <a:bodyPr/>
                    <a:lstStyle/>
                    <a:p>
                      <a:pPr marL="0" marR="0">
                        <a:spcBef>
                          <a:spcPts val="0"/>
                        </a:spcBef>
                        <a:spcAft>
                          <a:spcPts val="0"/>
                        </a:spcAft>
                      </a:pPr>
                      <a:r>
                        <a:rPr lang="en-US" sz="1600" dirty="0">
                          <a:effectLst/>
                          <a:latin typeface="+mn-lt"/>
                          <a:ea typeface="Calibri" panose="020F0502020204030204" pitchFamily="34" charset="0"/>
                          <a:cs typeface="Times New Roman" panose="02020603050405020304" pitchFamily="18" charset="0"/>
                        </a:rPr>
                        <a:t>Business</a:t>
                      </a:r>
                    </a:p>
                  </a:txBody>
                  <a:tcPr marL="68580" marR="68580" marT="0" marB="0"/>
                </a:tc>
                <a:tc>
                  <a:txBody>
                    <a:bodyPr/>
                    <a:lstStyle/>
                    <a:p>
                      <a:pPr marL="0" marR="0">
                        <a:spcBef>
                          <a:spcPts val="0"/>
                        </a:spcBef>
                        <a:spcAft>
                          <a:spcPts val="0"/>
                        </a:spcAft>
                      </a:pPr>
                      <a:r>
                        <a:rPr lang="en-US" sz="1600" dirty="0">
                          <a:effectLst/>
                          <a:latin typeface="+mn-lt"/>
                          <a:ea typeface="Calibri" panose="020F0502020204030204" pitchFamily="34" charset="0"/>
                          <a:cs typeface="Times New Roman" panose="02020603050405020304" pitchFamily="18" charset="0"/>
                        </a:rPr>
                        <a:t>6</a:t>
                      </a:r>
                    </a:p>
                  </a:txBody>
                  <a:tcPr marL="68580" marR="68580" marT="0" marB="0"/>
                </a:tc>
                <a:tc>
                  <a:txBody>
                    <a:bodyPr/>
                    <a:lstStyle/>
                    <a:p>
                      <a:pPr marL="0" marR="0">
                        <a:spcBef>
                          <a:spcPts val="0"/>
                        </a:spcBef>
                        <a:spcAft>
                          <a:spcPts val="0"/>
                        </a:spcAft>
                      </a:pPr>
                      <a:r>
                        <a:rPr lang="en-US" sz="1600" dirty="0">
                          <a:effectLst/>
                          <a:latin typeface="+mn-lt"/>
                          <a:ea typeface="Calibri" panose="020F0502020204030204" pitchFamily="34" charset="0"/>
                          <a:cs typeface="Times New Roman" panose="02020603050405020304" pitchFamily="18" charset="0"/>
                        </a:rPr>
                        <a:t>5.5</a:t>
                      </a:r>
                    </a:p>
                  </a:txBody>
                  <a:tcPr marL="68580" marR="68580" marT="0" marB="0"/>
                </a:tc>
              </a:tr>
              <a:tr h="370840">
                <a:tc>
                  <a:txBody>
                    <a:bodyPr/>
                    <a:lstStyle/>
                    <a:p>
                      <a:endParaRPr lang="en-US" sz="1600" dirty="0">
                        <a:latin typeface="+mn-lt"/>
                      </a:endParaRPr>
                    </a:p>
                  </a:txBody>
                  <a:tcPr/>
                </a:tc>
                <a:tc>
                  <a:txBody>
                    <a:bodyPr/>
                    <a:lstStyle/>
                    <a:p>
                      <a:pPr marL="0" marR="0">
                        <a:spcBef>
                          <a:spcPts val="0"/>
                        </a:spcBef>
                        <a:spcAft>
                          <a:spcPts val="0"/>
                        </a:spcAft>
                      </a:pPr>
                      <a:r>
                        <a:rPr lang="en-US" sz="1600">
                          <a:effectLst/>
                          <a:latin typeface="+mn-lt"/>
                          <a:ea typeface="Calibri" panose="020F0502020204030204" pitchFamily="34" charset="0"/>
                          <a:cs typeface="Times New Roman" panose="02020603050405020304" pitchFamily="18" charset="0"/>
                        </a:rPr>
                        <a:t>Communications/Journalism</a:t>
                      </a:r>
                    </a:p>
                  </a:txBody>
                  <a:tcPr marL="68580" marR="68580" marT="0" marB="0"/>
                </a:tc>
                <a:tc>
                  <a:txBody>
                    <a:bodyPr/>
                    <a:lstStyle/>
                    <a:p>
                      <a:pPr marL="0" marR="0">
                        <a:spcBef>
                          <a:spcPts val="0"/>
                        </a:spcBef>
                        <a:spcAft>
                          <a:spcPts val="0"/>
                        </a:spcAft>
                      </a:pPr>
                      <a:r>
                        <a:rPr lang="en-US" sz="1600">
                          <a:effectLst/>
                          <a:latin typeface="+mn-lt"/>
                          <a:ea typeface="Calibri" panose="020F0502020204030204" pitchFamily="34" charset="0"/>
                          <a:cs typeface="Times New Roman" panose="02020603050405020304" pitchFamily="18" charset="0"/>
                        </a:rPr>
                        <a:t>5</a:t>
                      </a:r>
                    </a:p>
                  </a:txBody>
                  <a:tcPr marL="68580" marR="68580" marT="0" marB="0"/>
                </a:tc>
                <a:tc>
                  <a:txBody>
                    <a:bodyPr/>
                    <a:lstStyle/>
                    <a:p>
                      <a:pPr marL="0" marR="0">
                        <a:spcBef>
                          <a:spcPts val="0"/>
                        </a:spcBef>
                        <a:spcAft>
                          <a:spcPts val="0"/>
                        </a:spcAft>
                      </a:pPr>
                      <a:r>
                        <a:rPr lang="en-US" sz="1600">
                          <a:effectLst/>
                          <a:latin typeface="+mn-lt"/>
                          <a:ea typeface="Calibri" panose="020F0502020204030204" pitchFamily="34" charset="0"/>
                          <a:cs typeface="Times New Roman" panose="02020603050405020304" pitchFamily="18" charset="0"/>
                        </a:rPr>
                        <a:t>4.5</a:t>
                      </a:r>
                    </a:p>
                  </a:txBody>
                  <a:tcPr marL="68580" marR="68580" marT="0" marB="0"/>
                </a:tc>
              </a:tr>
              <a:tr h="370840">
                <a:tc>
                  <a:txBody>
                    <a:bodyPr/>
                    <a:lstStyle/>
                    <a:p>
                      <a:endParaRPr lang="en-US" sz="1600">
                        <a:latin typeface="+mn-lt"/>
                      </a:endParaRPr>
                    </a:p>
                  </a:txBody>
                  <a:tcPr/>
                </a:tc>
                <a:tc>
                  <a:txBody>
                    <a:bodyPr/>
                    <a:lstStyle/>
                    <a:p>
                      <a:pPr marL="0" marR="0">
                        <a:spcBef>
                          <a:spcPts val="0"/>
                        </a:spcBef>
                        <a:spcAft>
                          <a:spcPts val="0"/>
                        </a:spcAft>
                      </a:pPr>
                      <a:r>
                        <a:rPr lang="en-US" sz="1600">
                          <a:effectLst/>
                          <a:latin typeface="+mn-lt"/>
                          <a:ea typeface="Calibri" panose="020F0502020204030204" pitchFamily="34" charset="0"/>
                          <a:cs typeface="Times New Roman" panose="02020603050405020304" pitchFamily="18" charset="0"/>
                        </a:rPr>
                        <a:t>General Studies</a:t>
                      </a:r>
                    </a:p>
                  </a:txBody>
                  <a:tcPr marL="68580" marR="68580" marT="0" marB="0"/>
                </a:tc>
                <a:tc>
                  <a:txBody>
                    <a:bodyPr/>
                    <a:lstStyle/>
                    <a:p>
                      <a:pPr marL="0" marR="0">
                        <a:spcBef>
                          <a:spcPts val="0"/>
                        </a:spcBef>
                        <a:spcAft>
                          <a:spcPts val="0"/>
                        </a:spcAft>
                      </a:pPr>
                      <a:r>
                        <a:rPr lang="en-US" sz="1600">
                          <a:effectLst/>
                          <a:latin typeface="+mn-lt"/>
                          <a:ea typeface="Calibri" panose="020F0502020204030204" pitchFamily="34" charset="0"/>
                          <a:cs typeface="Times New Roman" panose="02020603050405020304" pitchFamily="18" charset="0"/>
                        </a:rPr>
                        <a:t>1</a:t>
                      </a:r>
                    </a:p>
                  </a:txBody>
                  <a:tcPr marL="68580" marR="68580" marT="0" marB="0"/>
                </a:tc>
                <a:tc>
                  <a:txBody>
                    <a:bodyPr/>
                    <a:lstStyle/>
                    <a:p>
                      <a:pPr marL="0" marR="0">
                        <a:spcBef>
                          <a:spcPts val="0"/>
                        </a:spcBef>
                        <a:spcAft>
                          <a:spcPts val="0"/>
                        </a:spcAft>
                      </a:pPr>
                      <a:r>
                        <a:rPr lang="en-US" sz="1600">
                          <a:effectLst/>
                          <a:latin typeface="+mn-lt"/>
                          <a:ea typeface="Calibri" panose="020F0502020204030204" pitchFamily="34" charset="0"/>
                          <a:cs typeface="Times New Roman" panose="02020603050405020304" pitchFamily="18" charset="0"/>
                        </a:rPr>
                        <a:t>0.9</a:t>
                      </a:r>
                    </a:p>
                  </a:txBody>
                  <a:tcPr marL="68580" marR="68580" marT="0" marB="0"/>
                </a:tc>
              </a:tr>
              <a:tr h="370840">
                <a:tc>
                  <a:txBody>
                    <a:bodyPr/>
                    <a:lstStyle/>
                    <a:p>
                      <a:endParaRPr lang="en-US" sz="1600">
                        <a:latin typeface="+mn-lt"/>
                      </a:endParaRPr>
                    </a:p>
                  </a:txBody>
                  <a:tcPr/>
                </a:tc>
                <a:tc>
                  <a:txBody>
                    <a:bodyPr/>
                    <a:lstStyle/>
                    <a:p>
                      <a:pPr marL="0" marR="0">
                        <a:spcBef>
                          <a:spcPts val="0"/>
                        </a:spcBef>
                        <a:spcAft>
                          <a:spcPts val="0"/>
                        </a:spcAft>
                      </a:pPr>
                      <a:r>
                        <a:rPr lang="en-US" sz="1600">
                          <a:effectLst/>
                          <a:latin typeface="+mn-lt"/>
                          <a:ea typeface="Calibri" panose="020F0502020204030204" pitchFamily="34" charset="0"/>
                          <a:cs typeface="Times New Roman" panose="02020603050405020304" pitchFamily="18" charset="0"/>
                        </a:rPr>
                        <a:t>Health Sciences</a:t>
                      </a:r>
                    </a:p>
                  </a:txBody>
                  <a:tcPr marL="68580" marR="68580" marT="0" marB="0"/>
                </a:tc>
                <a:tc>
                  <a:txBody>
                    <a:bodyPr/>
                    <a:lstStyle/>
                    <a:p>
                      <a:pPr marL="0" marR="0">
                        <a:spcBef>
                          <a:spcPts val="0"/>
                        </a:spcBef>
                        <a:spcAft>
                          <a:spcPts val="0"/>
                        </a:spcAft>
                      </a:pPr>
                      <a:r>
                        <a:rPr lang="en-US" sz="1600">
                          <a:effectLst/>
                          <a:latin typeface="+mn-lt"/>
                          <a:ea typeface="Calibri" panose="020F0502020204030204" pitchFamily="34" charset="0"/>
                          <a:cs typeface="Times New Roman" panose="02020603050405020304" pitchFamily="18" charset="0"/>
                        </a:rPr>
                        <a:t>5</a:t>
                      </a:r>
                    </a:p>
                  </a:txBody>
                  <a:tcPr marL="68580" marR="68580" marT="0" marB="0"/>
                </a:tc>
                <a:tc>
                  <a:txBody>
                    <a:bodyPr/>
                    <a:lstStyle/>
                    <a:p>
                      <a:pPr marL="0" marR="0">
                        <a:spcBef>
                          <a:spcPts val="0"/>
                        </a:spcBef>
                        <a:spcAft>
                          <a:spcPts val="0"/>
                        </a:spcAft>
                      </a:pPr>
                      <a:r>
                        <a:rPr lang="en-US" sz="1600">
                          <a:effectLst/>
                          <a:latin typeface="+mn-lt"/>
                          <a:ea typeface="Calibri" panose="020F0502020204030204" pitchFamily="34" charset="0"/>
                          <a:cs typeface="Times New Roman" panose="02020603050405020304" pitchFamily="18" charset="0"/>
                        </a:rPr>
                        <a:t>4.5</a:t>
                      </a:r>
                    </a:p>
                  </a:txBody>
                  <a:tcPr marL="68580" marR="68580" marT="0" marB="0"/>
                </a:tc>
              </a:tr>
              <a:tr h="370840">
                <a:tc>
                  <a:txBody>
                    <a:bodyPr/>
                    <a:lstStyle/>
                    <a:p>
                      <a:endParaRPr lang="en-US" sz="1600">
                        <a:latin typeface="+mn-lt"/>
                      </a:endParaRPr>
                    </a:p>
                  </a:txBody>
                  <a:tcPr/>
                </a:tc>
                <a:tc>
                  <a:txBody>
                    <a:bodyPr/>
                    <a:lstStyle/>
                    <a:p>
                      <a:pPr marL="0" marR="0">
                        <a:spcBef>
                          <a:spcPts val="0"/>
                        </a:spcBef>
                        <a:spcAft>
                          <a:spcPts val="0"/>
                        </a:spcAft>
                      </a:pPr>
                      <a:r>
                        <a:rPr lang="en-US" sz="1600">
                          <a:effectLst/>
                          <a:latin typeface="+mn-lt"/>
                          <a:ea typeface="Calibri" panose="020F0502020204030204" pitchFamily="34" charset="0"/>
                          <a:cs typeface="Times New Roman" panose="02020603050405020304" pitchFamily="18" charset="0"/>
                        </a:rPr>
                        <a:t>History</a:t>
                      </a:r>
                    </a:p>
                  </a:txBody>
                  <a:tcPr marL="68580" marR="68580" marT="0" marB="0"/>
                </a:tc>
                <a:tc>
                  <a:txBody>
                    <a:bodyPr/>
                    <a:lstStyle/>
                    <a:p>
                      <a:pPr marL="0" marR="0">
                        <a:spcBef>
                          <a:spcPts val="0"/>
                        </a:spcBef>
                        <a:spcAft>
                          <a:spcPts val="0"/>
                        </a:spcAft>
                      </a:pPr>
                      <a:r>
                        <a:rPr lang="en-US" sz="1600">
                          <a:effectLst/>
                          <a:latin typeface="+mn-lt"/>
                          <a:ea typeface="Calibri" panose="020F0502020204030204" pitchFamily="34" charset="0"/>
                          <a:cs typeface="Times New Roman" panose="02020603050405020304" pitchFamily="18" charset="0"/>
                        </a:rPr>
                        <a:t>7</a:t>
                      </a:r>
                    </a:p>
                  </a:txBody>
                  <a:tcPr marL="68580" marR="68580" marT="0" marB="0"/>
                </a:tc>
                <a:tc>
                  <a:txBody>
                    <a:bodyPr/>
                    <a:lstStyle/>
                    <a:p>
                      <a:pPr marL="0" marR="0">
                        <a:spcBef>
                          <a:spcPts val="0"/>
                        </a:spcBef>
                        <a:spcAft>
                          <a:spcPts val="0"/>
                        </a:spcAft>
                      </a:pPr>
                      <a:r>
                        <a:rPr lang="en-US" sz="1600">
                          <a:effectLst/>
                          <a:latin typeface="+mn-lt"/>
                          <a:ea typeface="Calibri" panose="020F0502020204030204" pitchFamily="34" charset="0"/>
                          <a:cs typeface="Times New Roman" panose="02020603050405020304" pitchFamily="18" charset="0"/>
                        </a:rPr>
                        <a:t>6.4</a:t>
                      </a:r>
                    </a:p>
                  </a:txBody>
                  <a:tcPr marL="68580" marR="68580" marT="0" marB="0"/>
                </a:tc>
              </a:tr>
              <a:tr h="370840">
                <a:tc>
                  <a:txBody>
                    <a:bodyPr/>
                    <a:lstStyle/>
                    <a:p>
                      <a:endParaRPr lang="en-US" sz="1600">
                        <a:latin typeface="+mn-lt"/>
                      </a:endParaRPr>
                    </a:p>
                  </a:txBody>
                  <a:tcPr/>
                </a:tc>
                <a:tc>
                  <a:txBody>
                    <a:bodyPr/>
                    <a:lstStyle/>
                    <a:p>
                      <a:pPr marL="0" marR="0">
                        <a:spcBef>
                          <a:spcPts val="0"/>
                        </a:spcBef>
                        <a:spcAft>
                          <a:spcPts val="0"/>
                        </a:spcAft>
                      </a:pPr>
                      <a:r>
                        <a:rPr lang="en-US" sz="1600">
                          <a:effectLst/>
                          <a:latin typeface="+mn-lt"/>
                          <a:ea typeface="Calibri" panose="020F0502020204030204" pitchFamily="34" charset="0"/>
                          <a:cs typeface="Times New Roman" panose="02020603050405020304" pitchFamily="18" charset="0"/>
                        </a:rPr>
                        <a:t>Humanities</a:t>
                      </a:r>
                    </a:p>
                  </a:txBody>
                  <a:tcPr marL="68580" marR="68580" marT="0" marB="0"/>
                </a:tc>
                <a:tc>
                  <a:txBody>
                    <a:bodyPr/>
                    <a:lstStyle/>
                    <a:p>
                      <a:pPr marL="0" marR="0">
                        <a:spcBef>
                          <a:spcPts val="0"/>
                        </a:spcBef>
                        <a:spcAft>
                          <a:spcPts val="0"/>
                        </a:spcAft>
                      </a:pPr>
                      <a:r>
                        <a:rPr lang="en-US" sz="1600">
                          <a:effectLst/>
                          <a:latin typeface="+mn-lt"/>
                          <a:ea typeface="Calibri" panose="020F0502020204030204" pitchFamily="34" charset="0"/>
                          <a:cs typeface="Times New Roman" panose="02020603050405020304" pitchFamily="18" charset="0"/>
                        </a:rPr>
                        <a:t>13</a:t>
                      </a:r>
                    </a:p>
                  </a:txBody>
                  <a:tcPr marL="68580" marR="68580" marT="0" marB="0"/>
                </a:tc>
                <a:tc>
                  <a:txBody>
                    <a:bodyPr/>
                    <a:lstStyle/>
                    <a:p>
                      <a:pPr marL="0" marR="0">
                        <a:spcBef>
                          <a:spcPts val="0"/>
                        </a:spcBef>
                        <a:spcAft>
                          <a:spcPts val="0"/>
                        </a:spcAft>
                      </a:pPr>
                      <a:r>
                        <a:rPr lang="en-US" sz="1600">
                          <a:effectLst/>
                          <a:latin typeface="+mn-lt"/>
                          <a:ea typeface="Calibri" panose="020F0502020204030204" pitchFamily="34" charset="0"/>
                          <a:cs typeface="Times New Roman" panose="02020603050405020304" pitchFamily="18" charset="0"/>
                        </a:rPr>
                        <a:t>11.8</a:t>
                      </a:r>
                    </a:p>
                  </a:txBody>
                  <a:tcPr marL="68580" marR="68580" marT="0" marB="0"/>
                </a:tc>
              </a:tr>
              <a:tr h="370840">
                <a:tc>
                  <a:txBody>
                    <a:bodyPr/>
                    <a:lstStyle/>
                    <a:p>
                      <a:endParaRPr lang="en-US" sz="1600">
                        <a:latin typeface="+mn-lt"/>
                      </a:endParaRPr>
                    </a:p>
                  </a:txBody>
                  <a:tcPr/>
                </a:tc>
                <a:tc>
                  <a:txBody>
                    <a:bodyPr/>
                    <a:lstStyle/>
                    <a:p>
                      <a:pPr marL="0" marR="0">
                        <a:spcBef>
                          <a:spcPts val="0"/>
                        </a:spcBef>
                        <a:spcAft>
                          <a:spcPts val="0"/>
                        </a:spcAft>
                      </a:pPr>
                      <a:r>
                        <a:rPr lang="en-US" sz="1600">
                          <a:effectLst/>
                          <a:latin typeface="+mn-lt"/>
                          <a:ea typeface="Calibri" panose="020F0502020204030204" pitchFamily="34" charset="0"/>
                          <a:cs typeface="Times New Roman" panose="02020603050405020304" pitchFamily="18" charset="0"/>
                        </a:rPr>
                        <a:t>Law</a:t>
                      </a:r>
                    </a:p>
                  </a:txBody>
                  <a:tcPr marL="68580" marR="68580" marT="0" marB="0"/>
                </a:tc>
                <a:tc>
                  <a:txBody>
                    <a:bodyPr/>
                    <a:lstStyle/>
                    <a:p>
                      <a:pPr marL="0" marR="0">
                        <a:spcBef>
                          <a:spcPts val="0"/>
                        </a:spcBef>
                        <a:spcAft>
                          <a:spcPts val="0"/>
                        </a:spcAft>
                      </a:pPr>
                      <a:r>
                        <a:rPr lang="en-US" sz="1600">
                          <a:effectLst/>
                          <a:latin typeface="+mn-lt"/>
                          <a:ea typeface="Calibri" panose="020F0502020204030204" pitchFamily="34" charset="0"/>
                          <a:cs typeface="Times New Roman" panose="02020603050405020304" pitchFamily="18" charset="0"/>
                        </a:rPr>
                        <a:t>3</a:t>
                      </a:r>
                    </a:p>
                  </a:txBody>
                  <a:tcPr marL="68580" marR="68580" marT="0" marB="0"/>
                </a:tc>
                <a:tc>
                  <a:txBody>
                    <a:bodyPr/>
                    <a:lstStyle/>
                    <a:p>
                      <a:pPr marL="0" marR="0">
                        <a:spcBef>
                          <a:spcPts val="0"/>
                        </a:spcBef>
                        <a:spcAft>
                          <a:spcPts val="0"/>
                        </a:spcAft>
                      </a:pPr>
                      <a:r>
                        <a:rPr lang="en-US" sz="1600">
                          <a:effectLst/>
                          <a:latin typeface="+mn-lt"/>
                          <a:ea typeface="Calibri" panose="020F0502020204030204" pitchFamily="34" charset="0"/>
                          <a:cs typeface="Times New Roman" panose="02020603050405020304" pitchFamily="18" charset="0"/>
                        </a:rPr>
                        <a:t>2.7</a:t>
                      </a:r>
                    </a:p>
                  </a:txBody>
                  <a:tcPr marL="68580" marR="68580" marT="0" marB="0"/>
                </a:tc>
              </a:tr>
              <a:tr h="370840">
                <a:tc>
                  <a:txBody>
                    <a:bodyPr/>
                    <a:lstStyle/>
                    <a:p>
                      <a:endParaRPr lang="en-US" sz="1600">
                        <a:latin typeface="+mn-lt"/>
                      </a:endParaRPr>
                    </a:p>
                  </a:txBody>
                  <a:tcPr/>
                </a:tc>
                <a:tc>
                  <a:txBody>
                    <a:bodyPr/>
                    <a:lstStyle/>
                    <a:p>
                      <a:pPr marL="0" marR="0">
                        <a:spcBef>
                          <a:spcPts val="0"/>
                        </a:spcBef>
                        <a:spcAft>
                          <a:spcPts val="0"/>
                        </a:spcAft>
                      </a:pPr>
                      <a:r>
                        <a:rPr lang="en-US" sz="1600">
                          <a:effectLst/>
                          <a:latin typeface="+mn-lt"/>
                          <a:ea typeface="Calibri" panose="020F0502020204030204" pitchFamily="34" charset="0"/>
                          <a:cs typeface="Times New Roman" panose="02020603050405020304" pitchFamily="18" charset="0"/>
                        </a:rPr>
                        <a:t>Performing &amp; Fine Arts</a:t>
                      </a:r>
                    </a:p>
                  </a:txBody>
                  <a:tcPr marL="68580" marR="68580" marT="0" marB="0"/>
                </a:tc>
                <a:tc>
                  <a:txBody>
                    <a:bodyPr/>
                    <a:lstStyle/>
                    <a:p>
                      <a:pPr marL="0" marR="0">
                        <a:spcBef>
                          <a:spcPts val="0"/>
                        </a:spcBef>
                        <a:spcAft>
                          <a:spcPts val="0"/>
                        </a:spcAft>
                      </a:pPr>
                      <a:r>
                        <a:rPr lang="en-US" sz="1600">
                          <a:effectLst/>
                          <a:latin typeface="+mn-lt"/>
                          <a:ea typeface="Calibri" panose="020F0502020204030204" pitchFamily="34" charset="0"/>
                          <a:cs typeface="Times New Roman" panose="02020603050405020304" pitchFamily="18" charset="0"/>
                        </a:rPr>
                        <a:t>18</a:t>
                      </a:r>
                    </a:p>
                  </a:txBody>
                  <a:tcPr marL="68580" marR="68580" marT="0" marB="0"/>
                </a:tc>
                <a:tc>
                  <a:txBody>
                    <a:bodyPr/>
                    <a:lstStyle/>
                    <a:p>
                      <a:pPr marL="0" marR="0">
                        <a:spcBef>
                          <a:spcPts val="0"/>
                        </a:spcBef>
                        <a:spcAft>
                          <a:spcPts val="0"/>
                        </a:spcAft>
                      </a:pPr>
                      <a:r>
                        <a:rPr lang="en-US" sz="1600">
                          <a:effectLst/>
                          <a:latin typeface="+mn-lt"/>
                          <a:ea typeface="Calibri" panose="020F0502020204030204" pitchFamily="34" charset="0"/>
                          <a:cs typeface="Times New Roman" panose="02020603050405020304" pitchFamily="18" charset="0"/>
                        </a:rPr>
                        <a:t>16.4</a:t>
                      </a:r>
                    </a:p>
                  </a:txBody>
                  <a:tcPr marL="68580" marR="68580" marT="0" marB="0"/>
                </a:tc>
              </a:tr>
              <a:tr h="370840">
                <a:tc>
                  <a:txBody>
                    <a:bodyPr/>
                    <a:lstStyle/>
                    <a:p>
                      <a:endParaRPr lang="en-US" sz="1600">
                        <a:latin typeface="+mn-lt"/>
                      </a:endParaRPr>
                    </a:p>
                  </a:txBody>
                  <a:tcPr/>
                </a:tc>
                <a:tc>
                  <a:txBody>
                    <a:bodyPr/>
                    <a:lstStyle/>
                    <a:p>
                      <a:pPr marL="0" marR="0">
                        <a:spcBef>
                          <a:spcPts val="0"/>
                        </a:spcBef>
                        <a:spcAft>
                          <a:spcPts val="0"/>
                        </a:spcAft>
                      </a:pPr>
                      <a:r>
                        <a:rPr lang="en-US" sz="1600">
                          <a:effectLst/>
                          <a:latin typeface="+mn-lt"/>
                          <a:ea typeface="Calibri" panose="020F0502020204030204" pitchFamily="34" charset="0"/>
                          <a:cs typeface="Times New Roman" panose="02020603050405020304" pitchFamily="18" charset="0"/>
                        </a:rPr>
                        <a:t>Science/Math</a:t>
                      </a:r>
                    </a:p>
                  </a:txBody>
                  <a:tcPr marL="68580" marR="68580" marT="0" marB="0"/>
                </a:tc>
                <a:tc>
                  <a:txBody>
                    <a:bodyPr/>
                    <a:lstStyle/>
                    <a:p>
                      <a:pPr marL="0" marR="0">
                        <a:spcBef>
                          <a:spcPts val="0"/>
                        </a:spcBef>
                        <a:spcAft>
                          <a:spcPts val="0"/>
                        </a:spcAft>
                      </a:pPr>
                      <a:r>
                        <a:rPr lang="en-US" sz="1600">
                          <a:effectLst/>
                          <a:latin typeface="+mn-lt"/>
                          <a:ea typeface="Calibri" panose="020F0502020204030204" pitchFamily="34" charset="0"/>
                          <a:cs typeface="Times New Roman" panose="02020603050405020304" pitchFamily="18" charset="0"/>
                        </a:rPr>
                        <a:t>9</a:t>
                      </a:r>
                    </a:p>
                  </a:txBody>
                  <a:tcPr marL="68580" marR="68580" marT="0" marB="0"/>
                </a:tc>
                <a:tc>
                  <a:txBody>
                    <a:bodyPr/>
                    <a:lstStyle/>
                    <a:p>
                      <a:pPr marL="0" marR="0">
                        <a:spcBef>
                          <a:spcPts val="0"/>
                        </a:spcBef>
                        <a:spcAft>
                          <a:spcPts val="0"/>
                        </a:spcAft>
                      </a:pPr>
                      <a:r>
                        <a:rPr lang="en-US" sz="1600">
                          <a:effectLst/>
                          <a:latin typeface="+mn-lt"/>
                          <a:ea typeface="Calibri" panose="020F0502020204030204" pitchFamily="34" charset="0"/>
                          <a:cs typeface="Times New Roman" panose="02020603050405020304" pitchFamily="18" charset="0"/>
                        </a:rPr>
                        <a:t>8.2</a:t>
                      </a:r>
                    </a:p>
                  </a:txBody>
                  <a:tcPr marL="68580" marR="68580" marT="0" marB="0"/>
                </a:tc>
              </a:tr>
              <a:tr h="370840">
                <a:tc>
                  <a:txBody>
                    <a:bodyPr/>
                    <a:lstStyle/>
                    <a:p>
                      <a:endParaRPr lang="en-US" sz="1600">
                        <a:latin typeface="+mn-lt"/>
                      </a:endParaRPr>
                    </a:p>
                  </a:txBody>
                  <a:tcPr/>
                </a:tc>
                <a:tc>
                  <a:txBody>
                    <a:bodyPr/>
                    <a:lstStyle/>
                    <a:p>
                      <a:pPr marL="0" marR="0">
                        <a:spcBef>
                          <a:spcPts val="0"/>
                        </a:spcBef>
                        <a:spcAft>
                          <a:spcPts val="0"/>
                        </a:spcAft>
                      </a:pPr>
                      <a:r>
                        <a:rPr lang="en-US" sz="1600">
                          <a:effectLst/>
                          <a:latin typeface="+mn-lt"/>
                          <a:ea typeface="Calibri" panose="020F0502020204030204" pitchFamily="34" charset="0"/>
                          <a:cs typeface="Times New Roman" panose="02020603050405020304" pitchFamily="18" charset="0"/>
                        </a:rPr>
                        <a:t>Social Sciences/Psychology</a:t>
                      </a:r>
                    </a:p>
                  </a:txBody>
                  <a:tcPr marL="68580" marR="68580" marT="0" marB="0"/>
                </a:tc>
                <a:tc>
                  <a:txBody>
                    <a:bodyPr/>
                    <a:lstStyle/>
                    <a:p>
                      <a:pPr marL="0" marR="0">
                        <a:spcBef>
                          <a:spcPts val="0"/>
                        </a:spcBef>
                        <a:spcAft>
                          <a:spcPts val="0"/>
                        </a:spcAft>
                      </a:pPr>
                      <a:r>
                        <a:rPr lang="en-US" sz="1600">
                          <a:effectLst/>
                          <a:latin typeface="+mn-lt"/>
                          <a:ea typeface="Calibri" panose="020F0502020204030204" pitchFamily="34" charset="0"/>
                          <a:cs typeface="Times New Roman" panose="02020603050405020304" pitchFamily="18" charset="0"/>
                        </a:rPr>
                        <a:t>26</a:t>
                      </a:r>
                    </a:p>
                  </a:txBody>
                  <a:tcPr marL="68580" marR="68580" marT="0" marB="0"/>
                </a:tc>
                <a:tc>
                  <a:txBody>
                    <a:bodyPr/>
                    <a:lstStyle/>
                    <a:p>
                      <a:pPr marL="0" marR="0">
                        <a:spcBef>
                          <a:spcPts val="0"/>
                        </a:spcBef>
                        <a:spcAft>
                          <a:spcPts val="0"/>
                        </a:spcAft>
                      </a:pPr>
                      <a:r>
                        <a:rPr lang="en-US" sz="1600">
                          <a:effectLst/>
                          <a:latin typeface="+mn-lt"/>
                          <a:ea typeface="Calibri" panose="020F0502020204030204" pitchFamily="34" charset="0"/>
                          <a:cs typeface="Times New Roman" panose="02020603050405020304" pitchFamily="18" charset="0"/>
                        </a:rPr>
                        <a:t>23.6</a:t>
                      </a:r>
                    </a:p>
                  </a:txBody>
                  <a:tcPr marL="68580" marR="68580" marT="0" marB="0"/>
                </a:tc>
              </a:tr>
              <a:tr h="370840">
                <a:tc>
                  <a:txBody>
                    <a:bodyPr/>
                    <a:lstStyle/>
                    <a:p>
                      <a:endParaRPr lang="en-US" sz="1600">
                        <a:latin typeface="+mn-lt"/>
                      </a:endParaRPr>
                    </a:p>
                  </a:txBody>
                  <a:tcPr/>
                </a:tc>
                <a:tc>
                  <a:txBody>
                    <a:bodyPr/>
                    <a:lstStyle/>
                    <a:p>
                      <a:pPr marL="0" marR="0">
                        <a:spcBef>
                          <a:spcPts val="0"/>
                        </a:spcBef>
                        <a:spcAft>
                          <a:spcPts val="0"/>
                        </a:spcAft>
                      </a:pPr>
                      <a:r>
                        <a:rPr lang="en-US" sz="1600">
                          <a:effectLst/>
                          <a:latin typeface="+mn-lt"/>
                          <a:ea typeface="Calibri" panose="020F0502020204030204" pitchFamily="34" charset="0"/>
                          <a:cs typeface="Times New Roman" panose="02020603050405020304" pitchFamily="18" charset="0"/>
                        </a:rPr>
                        <a:t>Other</a:t>
                      </a:r>
                    </a:p>
                  </a:txBody>
                  <a:tcPr marL="68580" marR="68580" marT="0" marB="0"/>
                </a:tc>
                <a:tc>
                  <a:txBody>
                    <a:bodyPr/>
                    <a:lstStyle/>
                    <a:p>
                      <a:pPr marL="0" marR="0">
                        <a:spcBef>
                          <a:spcPts val="0"/>
                        </a:spcBef>
                        <a:spcAft>
                          <a:spcPts val="0"/>
                        </a:spcAft>
                      </a:pPr>
                      <a:r>
                        <a:rPr lang="en-US" sz="1600">
                          <a:effectLst/>
                          <a:latin typeface="+mn-lt"/>
                          <a:ea typeface="Calibri" panose="020F0502020204030204" pitchFamily="34" charset="0"/>
                          <a:cs typeface="Times New Roman" panose="02020603050405020304" pitchFamily="18" charset="0"/>
                        </a:rPr>
                        <a:t>16</a:t>
                      </a:r>
                    </a:p>
                  </a:txBody>
                  <a:tcPr marL="68580" marR="68580" marT="0" marB="0"/>
                </a:tc>
                <a:tc>
                  <a:txBody>
                    <a:bodyPr/>
                    <a:lstStyle/>
                    <a:p>
                      <a:pPr marL="0" marR="0">
                        <a:spcBef>
                          <a:spcPts val="0"/>
                        </a:spcBef>
                        <a:spcAft>
                          <a:spcPts val="0"/>
                        </a:spcAft>
                      </a:pPr>
                      <a:r>
                        <a:rPr lang="en-US" sz="1600">
                          <a:effectLst/>
                          <a:latin typeface="+mn-lt"/>
                          <a:ea typeface="Calibri" panose="020F0502020204030204" pitchFamily="34" charset="0"/>
                          <a:cs typeface="Times New Roman" panose="02020603050405020304" pitchFamily="18" charset="0"/>
                        </a:rPr>
                        <a:t>14.5</a:t>
                      </a:r>
                    </a:p>
                  </a:txBody>
                  <a:tcPr marL="68580" marR="68580" marT="0" marB="0"/>
                </a:tc>
              </a:tr>
              <a:tr h="370840">
                <a:tc>
                  <a:txBody>
                    <a:bodyPr/>
                    <a:lstStyle/>
                    <a:p>
                      <a:endParaRPr lang="en-US" sz="1600">
                        <a:latin typeface="+mn-lt"/>
                      </a:endParaRPr>
                    </a:p>
                  </a:txBody>
                  <a:tcPr/>
                </a:tc>
                <a:tc>
                  <a:txBody>
                    <a:bodyPr/>
                    <a:lstStyle/>
                    <a:p>
                      <a:pPr marL="0" marR="0">
                        <a:spcBef>
                          <a:spcPts val="0"/>
                        </a:spcBef>
                        <a:spcAft>
                          <a:spcPts val="0"/>
                        </a:spcAft>
                      </a:pPr>
                      <a:r>
                        <a:rPr lang="en-US" sz="1600" dirty="0">
                          <a:effectLst/>
                          <a:latin typeface="+mn-lt"/>
                          <a:ea typeface="Calibri" panose="020F0502020204030204" pitchFamily="34" charset="0"/>
                          <a:cs typeface="Times New Roman" panose="02020603050405020304" pitchFamily="18" charset="0"/>
                        </a:rPr>
                        <a:t>Undecided</a:t>
                      </a:r>
                    </a:p>
                  </a:txBody>
                  <a:tcPr marL="68580" marR="68580" marT="0" marB="0"/>
                </a:tc>
                <a:tc>
                  <a:txBody>
                    <a:bodyPr/>
                    <a:lstStyle/>
                    <a:p>
                      <a:pPr marL="0" marR="0">
                        <a:spcBef>
                          <a:spcPts val="0"/>
                        </a:spcBef>
                        <a:spcAft>
                          <a:spcPts val="0"/>
                        </a:spcAft>
                      </a:pPr>
                      <a:r>
                        <a:rPr lang="en-US" sz="1600" dirty="0">
                          <a:effectLst/>
                          <a:latin typeface="+mn-lt"/>
                          <a:ea typeface="Calibri" panose="020F0502020204030204" pitchFamily="34" charset="0"/>
                          <a:cs typeface="Times New Roman" panose="02020603050405020304" pitchFamily="18" charset="0"/>
                        </a:rPr>
                        <a:t>1</a:t>
                      </a:r>
                    </a:p>
                  </a:txBody>
                  <a:tcPr marL="68580" marR="68580" marT="0" marB="0"/>
                </a:tc>
                <a:tc>
                  <a:txBody>
                    <a:bodyPr/>
                    <a:lstStyle/>
                    <a:p>
                      <a:pPr marL="0" marR="0">
                        <a:spcBef>
                          <a:spcPts val="0"/>
                        </a:spcBef>
                        <a:spcAft>
                          <a:spcPts val="0"/>
                        </a:spcAft>
                      </a:pPr>
                      <a:r>
                        <a:rPr lang="en-US" sz="1600" dirty="0">
                          <a:effectLst/>
                          <a:latin typeface="+mn-lt"/>
                          <a:ea typeface="Calibri" panose="020F0502020204030204" pitchFamily="34" charset="0"/>
                          <a:cs typeface="Times New Roman" panose="02020603050405020304" pitchFamily="18" charset="0"/>
                        </a:rPr>
                        <a:t>0.9</a:t>
                      </a:r>
                    </a:p>
                  </a:txBody>
                  <a:tcPr marL="68580" marR="68580" marT="0" marB="0"/>
                </a:tc>
              </a:tr>
            </a:tbl>
          </a:graphicData>
        </a:graphic>
      </p:graphicFrame>
    </p:spTree>
    <p:extLst>
      <p:ext uri="{BB962C8B-B14F-4D97-AF65-F5344CB8AC3E}">
        <p14:creationId xmlns:p14="http://schemas.microsoft.com/office/powerpoint/2010/main" val="14926566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84612" y="84709"/>
            <a:ext cx="10515600" cy="1325563"/>
          </a:xfrm>
        </p:spPr>
        <p:txBody>
          <a:bodyPr/>
          <a:lstStyle/>
          <a:p>
            <a:r>
              <a:rPr lang="en-US" dirty="0" smtClean="0"/>
              <a:t>Results</a:t>
            </a:r>
            <a:endParaRPr lang="en-US" dirty="0"/>
          </a:p>
        </p:txBody>
      </p:sp>
      <p:sp>
        <p:nvSpPr>
          <p:cNvPr id="5" name="Content Placeholder 4"/>
          <p:cNvSpPr>
            <a:spLocks noGrp="1"/>
          </p:cNvSpPr>
          <p:nvPr>
            <p:ph idx="1"/>
          </p:nvPr>
        </p:nvSpPr>
        <p:spPr>
          <a:xfrm>
            <a:off x="397624" y="1559942"/>
            <a:ext cx="11416424" cy="5560186"/>
          </a:xfrm>
        </p:spPr>
        <p:txBody>
          <a:bodyPr>
            <a:normAutofit fontScale="77500" lnSpcReduction="20000"/>
          </a:bodyPr>
          <a:lstStyle/>
          <a:p>
            <a:pPr marL="0" indent="0">
              <a:buNone/>
            </a:pPr>
            <a:r>
              <a:rPr lang="en-US" sz="3000" dirty="0" smtClean="0"/>
              <a:t>LU students performed </a:t>
            </a:r>
            <a:r>
              <a:rPr lang="en-US" sz="3000" dirty="0"/>
              <a:t>better than the institution-type benchmark on </a:t>
            </a:r>
            <a:r>
              <a:rPr lang="en-US" sz="3000" dirty="0" smtClean="0"/>
              <a:t>these skill sets:</a:t>
            </a:r>
          </a:p>
          <a:p>
            <a:pPr marL="0" indent="0">
              <a:buNone/>
            </a:pPr>
            <a:endParaRPr lang="en-US" sz="3000" dirty="0" smtClean="0"/>
          </a:p>
          <a:p>
            <a:pPr lvl="0"/>
            <a:r>
              <a:rPr lang="en-US" sz="3000" dirty="0" smtClean="0"/>
              <a:t>Developing </a:t>
            </a:r>
            <a:r>
              <a:rPr lang="en-US" sz="3000" dirty="0"/>
              <a:t>a Research Strategy</a:t>
            </a:r>
          </a:p>
          <a:p>
            <a:pPr lvl="0"/>
            <a:r>
              <a:rPr lang="en-US" sz="3000" dirty="0"/>
              <a:t>Selecting Finding Tools</a:t>
            </a:r>
          </a:p>
          <a:p>
            <a:pPr lvl="0"/>
            <a:r>
              <a:rPr lang="en-US" sz="3000" dirty="0"/>
              <a:t>Searching</a:t>
            </a:r>
          </a:p>
          <a:p>
            <a:pPr lvl="0"/>
            <a:r>
              <a:rPr lang="en-US" sz="3000" dirty="0"/>
              <a:t>Retrieving Sources</a:t>
            </a:r>
          </a:p>
          <a:p>
            <a:pPr lvl="0"/>
            <a:r>
              <a:rPr lang="en-US" sz="3000" dirty="0"/>
              <a:t>Evaluating Sources</a:t>
            </a:r>
          </a:p>
          <a:p>
            <a:pPr lvl="0"/>
            <a:r>
              <a:rPr lang="en-US" sz="3000" dirty="0"/>
              <a:t>Documenting Sources</a:t>
            </a:r>
          </a:p>
          <a:p>
            <a:pPr lvl="0"/>
            <a:r>
              <a:rPr lang="en-US" sz="3000" dirty="0"/>
              <a:t>Understanding Economic, Legal, and Social Issues</a:t>
            </a:r>
          </a:p>
          <a:p>
            <a:pPr marL="0" indent="0">
              <a:buNone/>
            </a:pPr>
            <a:endParaRPr lang="en-US" sz="3000" dirty="0"/>
          </a:p>
          <a:p>
            <a:pPr marL="0" indent="0">
              <a:buNone/>
            </a:pPr>
            <a:r>
              <a:rPr lang="en-US" sz="3000" dirty="0" smtClean="0"/>
              <a:t>LU students performed </a:t>
            </a:r>
            <a:r>
              <a:rPr lang="en-US" sz="3000" dirty="0"/>
              <a:t>about the same as the institution-type benchmark on </a:t>
            </a:r>
            <a:r>
              <a:rPr lang="en-US" sz="3000" dirty="0" smtClean="0"/>
              <a:t>this skill set:</a:t>
            </a:r>
            <a:endParaRPr lang="en-US" sz="3000" dirty="0"/>
          </a:p>
          <a:p>
            <a:pPr marL="0" indent="0">
              <a:buNone/>
            </a:pPr>
            <a:endParaRPr lang="en-US" sz="3000" dirty="0"/>
          </a:p>
          <a:p>
            <a:pPr lvl="0"/>
            <a:r>
              <a:rPr lang="en-US" sz="3000" dirty="0"/>
              <a:t>Using Finding Tool Features</a:t>
            </a:r>
          </a:p>
          <a:p>
            <a:pPr marL="457200" lvl="1" indent="0">
              <a:buNone/>
            </a:pPr>
            <a:endParaRPr lang="en-US" dirty="0" smtClean="0"/>
          </a:p>
        </p:txBody>
      </p:sp>
      <p:sp>
        <p:nvSpPr>
          <p:cNvPr id="6" name="Rounded Rectangle 5"/>
          <p:cNvSpPr/>
          <p:nvPr/>
        </p:nvSpPr>
        <p:spPr>
          <a:xfrm>
            <a:off x="10271760" y="365125"/>
            <a:ext cx="1371600" cy="5486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SAILS</a:t>
            </a:r>
            <a:endParaRPr lang="en-US" dirty="0"/>
          </a:p>
        </p:txBody>
      </p:sp>
    </p:spTree>
    <p:extLst>
      <p:ext uri="{BB962C8B-B14F-4D97-AF65-F5344CB8AC3E}">
        <p14:creationId xmlns:p14="http://schemas.microsoft.com/office/powerpoint/2010/main" val="11181449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13924" y="250983"/>
            <a:ext cx="10515600" cy="1325563"/>
          </a:xfrm>
        </p:spPr>
        <p:txBody>
          <a:bodyPr/>
          <a:lstStyle/>
          <a:p>
            <a:r>
              <a:rPr lang="en-US" dirty="0" smtClean="0"/>
              <a:t>Results</a:t>
            </a:r>
            <a:endParaRPr lang="en-US" dirty="0"/>
          </a:p>
        </p:txBody>
      </p:sp>
      <p:sp>
        <p:nvSpPr>
          <p:cNvPr id="6" name="Rounded Rectangle 5"/>
          <p:cNvSpPr/>
          <p:nvPr/>
        </p:nvSpPr>
        <p:spPr>
          <a:xfrm>
            <a:off x="10271760" y="365125"/>
            <a:ext cx="1371600" cy="5486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SAILS</a:t>
            </a:r>
            <a:endParaRPr lang="en-US" dirty="0"/>
          </a:p>
        </p:txBody>
      </p:sp>
      <p:sp>
        <p:nvSpPr>
          <p:cNvPr id="3" name="Content Placeholder 2"/>
          <p:cNvSpPr>
            <a:spLocks noGrp="1"/>
          </p:cNvSpPr>
          <p:nvPr>
            <p:ph idx="1"/>
          </p:nvPr>
        </p:nvSpPr>
        <p:spPr>
          <a:xfrm>
            <a:off x="4157472" y="1784731"/>
            <a:ext cx="7620000" cy="4351338"/>
          </a:xfrm>
        </p:spPr>
        <p:txBody>
          <a:bodyPr>
            <a:normAutofit/>
          </a:bodyPr>
          <a:lstStyle/>
          <a:p>
            <a:pPr lvl="0"/>
            <a:r>
              <a:rPr lang="en-US" dirty="0"/>
              <a:t>Documenting Sources</a:t>
            </a:r>
          </a:p>
          <a:p>
            <a:pPr lvl="0"/>
            <a:r>
              <a:rPr lang="en-US" dirty="0"/>
              <a:t>Searching</a:t>
            </a:r>
          </a:p>
          <a:p>
            <a:pPr lvl="0"/>
            <a:r>
              <a:rPr lang="en-US" dirty="0"/>
              <a:t>Selecting Finding Tools</a:t>
            </a:r>
          </a:p>
          <a:p>
            <a:pPr lvl="0"/>
            <a:r>
              <a:rPr lang="en-US" dirty="0"/>
              <a:t>Evaluating Sources</a:t>
            </a:r>
          </a:p>
          <a:p>
            <a:pPr lvl="0"/>
            <a:r>
              <a:rPr lang="en-US" dirty="0"/>
              <a:t>Retrieving Sources</a:t>
            </a:r>
          </a:p>
          <a:p>
            <a:pPr lvl="0"/>
            <a:r>
              <a:rPr lang="en-US" dirty="0"/>
              <a:t>Using Finding Tool Features</a:t>
            </a:r>
          </a:p>
          <a:p>
            <a:r>
              <a:rPr lang="en-US" dirty="0"/>
              <a:t>Developing a Research </a:t>
            </a:r>
            <a:r>
              <a:rPr lang="en-US" dirty="0" smtClean="0"/>
              <a:t>Strategy</a:t>
            </a:r>
          </a:p>
          <a:p>
            <a:r>
              <a:rPr lang="en-US" dirty="0" smtClean="0"/>
              <a:t>Understanding Economic, Legal and Social Issues</a:t>
            </a:r>
            <a:endParaRPr lang="en-US" dirty="0"/>
          </a:p>
        </p:txBody>
      </p:sp>
      <p:sp>
        <p:nvSpPr>
          <p:cNvPr id="7" name="Up Arrow 6"/>
          <p:cNvSpPr/>
          <p:nvPr/>
        </p:nvSpPr>
        <p:spPr>
          <a:xfrm>
            <a:off x="1950720" y="1784731"/>
            <a:ext cx="1621536" cy="395770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71321" y="1826006"/>
            <a:ext cx="1186791" cy="3970318"/>
          </a:xfrm>
          <a:prstGeom prst="rect">
            <a:avLst/>
          </a:prstGeom>
          <a:noFill/>
        </p:spPr>
        <p:txBody>
          <a:bodyPr wrap="square" rtlCol="0">
            <a:spAutoFit/>
          </a:bodyPr>
          <a:lstStyle/>
          <a:p>
            <a:r>
              <a:rPr lang="en-US" sz="2800" dirty="0" smtClean="0"/>
              <a:t>Best</a:t>
            </a:r>
          </a:p>
          <a:p>
            <a:endParaRPr lang="en-US" sz="2800" dirty="0"/>
          </a:p>
          <a:p>
            <a:endParaRPr lang="en-US" sz="2800" dirty="0" smtClean="0"/>
          </a:p>
          <a:p>
            <a:endParaRPr lang="en-US" sz="2800" dirty="0"/>
          </a:p>
          <a:p>
            <a:endParaRPr lang="en-US" sz="2800" dirty="0" smtClean="0"/>
          </a:p>
          <a:p>
            <a:endParaRPr lang="en-US" sz="2800" dirty="0"/>
          </a:p>
          <a:p>
            <a:endParaRPr lang="en-US" sz="2800" dirty="0"/>
          </a:p>
          <a:p>
            <a:endParaRPr lang="en-US" sz="2800" dirty="0" smtClean="0"/>
          </a:p>
          <a:p>
            <a:r>
              <a:rPr lang="en-US" sz="2800" dirty="0" smtClean="0"/>
              <a:t>Worst</a:t>
            </a:r>
            <a:endParaRPr lang="en-US" sz="2800" dirty="0"/>
          </a:p>
        </p:txBody>
      </p:sp>
      <p:sp>
        <p:nvSpPr>
          <p:cNvPr id="10" name="TextBox 9"/>
          <p:cNvSpPr txBox="1"/>
          <p:nvPr/>
        </p:nvSpPr>
        <p:spPr>
          <a:xfrm rot="16200000">
            <a:off x="1589916" y="3698790"/>
            <a:ext cx="2343144" cy="523220"/>
          </a:xfrm>
          <a:prstGeom prst="rect">
            <a:avLst/>
          </a:prstGeom>
          <a:noFill/>
        </p:spPr>
        <p:txBody>
          <a:bodyPr wrap="square" rtlCol="0">
            <a:spAutoFit/>
          </a:bodyPr>
          <a:lstStyle/>
          <a:p>
            <a:r>
              <a:rPr lang="en-US" sz="2800" dirty="0" smtClean="0"/>
              <a:t>Performance</a:t>
            </a:r>
            <a:endParaRPr lang="en-US" sz="2800" dirty="0"/>
          </a:p>
        </p:txBody>
      </p:sp>
    </p:spTree>
    <p:extLst>
      <p:ext uri="{BB962C8B-B14F-4D97-AF65-F5344CB8AC3E}">
        <p14:creationId xmlns:p14="http://schemas.microsoft.com/office/powerpoint/2010/main" val="1201118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87421005"/>
              </p:ext>
            </p:extLst>
          </p:nvPr>
        </p:nvGraphicFramePr>
        <p:xfrm>
          <a:off x="127000" y="203200"/>
          <a:ext cx="11899899" cy="6375399"/>
        </p:xfrm>
        <a:graphic>
          <a:graphicData uri="http://schemas.openxmlformats.org/drawingml/2006/table">
            <a:tbl>
              <a:tblPr firstRow="1" bandRow="1">
                <a:tableStyleId>{5C22544A-7EE6-4342-B048-85BDC9FD1C3A}</a:tableStyleId>
              </a:tblPr>
              <a:tblGrid>
                <a:gridCol w="5054600"/>
                <a:gridCol w="2146300"/>
                <a:gridCol w="2667000"/>
                <a:gridCol w="2031999"/>
              </a:tblGrid>
              <a:tr h="666967">
                <a:tc>
                  <a:txBody>
                    <a:bodyPr/>
                    <a:lstStyle/>
                    <a:p>
                      <a:r>
                        <a:rPr lang="en-US" sz="1800" b="1" kern="1200" dirty="0" smtClean="0">
                          <a:solidFill>
                            <a:schemeClr val="lt1"/>
                          </a:solidFill>
                          <a:effectLst/>
                          <a:latin typeface="+mn-lt"/>
                          <a:ea typeface="+mn-ea"/>
                          <a:cs typeface="+mn-cs"/>
                        </a:rPr>
                        <a:t>SAILS Skill Sets</a:t>
                      </a:r>
                      <a:endParaRPr lang="en-US" dirty="0">
                        <a:latin typeface="+mn-lt"/>
                      </a:endParaRPr>
                    </a:p>
                  </a:txBody>
                  <a:tcPr/>
                </a:tc>
                <a:tc>
                  <a:txBody>
                    <a:bodyPr/>
                    <a:lstStyle/>
                    <a:p>
                      <a:r>
                        <a:rPr lang="en-US" sz="1800" b="1" kern="1200" dirty="0" smtClean="0">
                          <a:solidFill>
                            <a:schemeClr val="lt1"/>
                          </a:solidFill>
                          <a:effectLst/>
                          <a:latin typeface="+mn-lt"/>
                          <a:ea typeface="+mn-ea"/>
                          <a:cs typeface="+mn-cs"/>
                        </a:rPr>
                        <a:t>Loyola University</a:t>
                      </a:r>
                      <a:endParaRPr lang="en-US" dirty="0">
                        <a:latin typeface="+mn-lt"/>
                      </a:endParaRPr>
                    </a:p>
                  </a:txBody>
                  <a:tcPr/>
                </a:tc>
                <a:tc>
                  <a:txBody>
                    <a:bodyPr/>
                    <a:lstStyle/>
                    <a:p>
                      <a:r>
                        <a:rPr lang="en-US" sz="1800" b="1" kern="1200" dirty="0" smtClean="0">
                          <a:solidFill>
                            <a:schemeClr val="lt1"/>
                          </a:solidFill>
                          <a:effectLst/>
                          <a:latin typeface="+mn-lt"/>
                          <a:ea typeface="+mn-ea"/>
                          <a:cs typeface="+mn-cs"/>
                        </a:rPr>
                        <a:t>Institution Type: Masters</a:t>
                      </a:r>
                      <a:endParaRPr lang="en-US" dirty="0">
                        <a:latin typeface="+mn-lt"/>
                      </a:endParaRPr>
                    </a:p>
                  </a:txBody>
                  <a:tcPr/>
                </a:tc>
                <a:tc>
                  <a:txBody>
                    <a:bodyPr/>
                    <a:lstStyle/>
                    <a:p>
                      <a:r>
                        <a:rPr lang="en-US" sz="1800" b="1" kern="1200" dirty="0" smtClean="0">
                          <a:solidFill>
                            <a:schemeClr val="lt1"/>
                          </a:solidFill>
                          <a:effectLst/>
                          <a:latin typeface="+mn-lt"/>
                          <a:ea typeface="+mn-ea"/>
                          <a:cs typeface="+mn-cs"/>
                        </a:rPr>
                        <a:t>All US Institutions</a:t>
                      </a:r>
                      <a:endParaRPr lang="en-US" dirty="0">
                        <a:latin typeface="+mn-lt"/>
                      </a:endParaRPr>
                    </a:p>
                  </a:txBody>
                  <a:tcPr/>
                </a:tc>
              </a:tr>
              <a:tr h="713554">
                <a:tc>
                  <a:txBody>
                    <a:bodyPr/>
                    <a:lstStyle/>
                    <a:p>
                      <a:pPr marL="0" marR="0">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Developing a Research Strategy*</a:t>
                      </a:r>
                    </a:p>
                  </a:txBody>
                  <a:tcPr marL="68580" marR="68580" marT="0" marB="0"/>
                </a:tc>
                <a:tc>
                  <a:txBody>
                    <a:bodyPr/>
                    <a:lstStyle/>
                    <a:p>
                      <a:pPr marL="0" marR="0">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530</a:t>
                      </a:r>
                    </a:p>
                    <a:p>
                      <a:pPr marL="0" marR="0">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±10</a:t>
                      </a:r>
                    </a:p>
                  </a:txBody>
                  <a:tcPr marL="68580" marR="68580" marT="0" marB="0"/>
                </a:tc>
                <a:tc>
                  <a:txBody>
                    <a:bodyPr/>
                    <a:lstStyle/>
                    <a:p>
                      <a:pPr marL="0" marR="0">
                        <a:spcBef>
                          <a:spcPts val="0"/>
                        </a:spcBef>
                        <a:spcAft>
                          <a:spcPts val="0"/>
                        </a:spcAft>
                      </a:pPr>
                      <a:r>
                        <a:rPr lang="en-US" sz="1800">
                          <a:effectLst/>
                          <a:latin typeface="+mn-lt"/>
                          <a:ea typeface="Calibri" panose="020F0502020204030204" pitchFamily="34" charset="0"/>
                          <a:cs typeface="Times New Roman" panose="02020603050405020304" pitchFamily="18" charset="0"/>
                        </a:rPr>
                        <a:t>511</a:t>
                      </a:r>
                    </a:p>
                    <a:p>
                      <a:pPr marL="0" marR="0">
                        <a:spcBef>
                          <a:spcPts val="0"/>
                        </a:spcBef>
                        <a:spcAft>
                          <a:spcPts val="0"/>
                        </a:spcAft>
                      </a:pPr>
                      <a:r>
                        <a:rPr lang="en-US" sz="1800">
                          <a:effectLst/>
                          <a:latin typeface="+mn-lt"/>
                          <a:ea typeface="Calibri" panose="020F0502020204030204" pitchFamily="34" charset="0"/>
                          <a:cs typeface="Times New Roman" panose="02020603050405020304" pitchFamily="18" charset="0"/>
                        </a:rPr>
                        <a:t>±1</a:t>
                      </a:r>
                    </a:p>
                  </a:txBody>
                  <a:tcPr marL="68580" marR="68580" marT="0" marB="0"/>
                </a:tc>
                <a:tc>
                  <a:txBody>
                    <a:bodyPr/>
                    <a:lstStyle/>
                    <a:p>
                      <a:pPr marL="0" marR="0">
                        <a:spcBef>
                          <a:spcPts val="0"/>
                        </a:spcBef>
                        <a:spcAft>
                          <a:spcPts val="0"/>
                        </a:spcAft>
                      </a:pPr>
                      <a:r>
                        <a:rPr lang="en-US" sz="1800">
                          <a:effectLst/>
                          <a:latin typeface="+mn-lt"/>
                          <a:ea typeface="Calibri" panose="020F0502020204030204" pitchFamily="34" charset="0"/>
                          <a:cs typeface="Times New Roman" panose="02020603050405020304" pitchFamily="18" charset="0"/>
                        </a:rPr>
                        <a:t>510</a:t>
                      </a:r>
                    </a:p>
                    <a:p>
                      <a:pPr marL="0" marR="0">
                        <a:spcBef>
                          <a:spcPts val="0"/>
                        </a:spcBef>
                        <a:spcAft>
                          <a:spcPts val="0"/>
                        </a:spcAft>
                      </a:pPr>
                      <a:r>
                        <a:rPr lang="en-US" sz="1800">
                          <a:effectLst/>
                          <a:latin typeface="+mn-lt"/>
                          <a:ea typeface="Calibri" panose="020F0502020204030204" pitchFamily="34" charset="0"/>
                          <a:cs typeface="Times New Roman" panose="02020603050405020304" pitchFamily="18" charset="0"/>
                        </a:rPr>
                        <a:t>±0</a:t>
                      </a:r>
                    </a:p>
                  </a:txBody>
                  <a:tcPr marL="68580" marR="68580" marT="0" marB="0"/>
                </a:tc>
              </a:tr>
              <a:tr h="713554">
                <a:tc>
                  <a:txBody>
                    <a:bodyPr/>
                    <a:lstStyle/>
                    <a:p>
                      <a:pPr marL="0" marR="0">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Selecting Finding Tools*</a:t>
                      </a:r>
                    </a:p>
                  </a:txBody>
                  <a:tcPr marL="68580" marR="68580" marT="0" marB="0"/>
                </a:tc>
                <a:tc>
                  <a:txBody>
                    <a:bodyPr/>
                    <a:lstStyle/>
                    <a:p>
                      <a:pPr marL="0" marR="0">
                        <a:spcBef>
                          <a:spcPts val="0"/>
                        </a:spcBef>
                        <a:spcAft>
                          <a:spcPts val="0"/>
                        </a:spcAft>
                      </a:pPr>
                      <a:r>
                        <a:rPr lang="en-US" sz="1800">
                          <a:effectLst/>
                          <a:latin typeface="+mn-lt"/>
                          <a:ea typeface="Calibri" panose="020F0502020204030204" pitchFamily="34" charset="0"/>
                          <a:cs typeface="Times New Roman" panose="02020603050405020304" pitchFamily="18" charset="0"/>
                        </a:rPr>
                        <a:t>543</a:t>
                      </a:r>
                    </a:p>
                    <a:p>
                      <a:pPr marL="0" marR="0">
                        <a:spcBef>
                          <a:spcPts val="0"/>
                        </a:spcBef>
                        <a:spcAft>
                          <a:spcPts val="0"/>
                        </a:spcAft>
                      </a:pPr>
                      <a:r>
                        <a:rPr lang="en-US" sz="1800">
                          <a:effectLst/>
                          <a:latin typeface="+mn-lt"/>
                          <a:ea typeface="Calibri" panose="020F0502020204030204" pitchFamily="34" charset="0"/>
                          <a:cs typeface="Times New Roman" panose="02020603050405020304" pitchFamily="18" charset="0"/>
                        </a:rPr>
                        <a:t>±12</a:t>
                      </a:r>
                    </a:p>
                  </a:txBody>
                  <a:tcPr marL="68580" marR="68580" marT="0" marB="0"/>
                </a:tc>
                <a:tc>
                  <a:txBody>
                    <a:bodyPr/>
                    <a:lstStyle/>
                    <a:p>
                      <a:pPr marL="0" marR="0">
                        <a:spcBef>
                          <a:spcPts val="0"/>
                        </a:spcBef>
                        <a:spcAft>
                          <a:spcPts val="0"/>
                        </a:spcAft>
                      </a:pPr>
                      <a:r>
                        <a:rPr lang="en-US" sz="1800">
                          <a:effectLst/>
                          <a:latin typeface="+mn-lt"/>
                          <a:ea typeface="Calibri" panose="020F0502020204030204" pitchFamily="34" charset="0"/>
                          <a:cs typeface="Times New Roman" panose="02020603050405020304" pitchFamily="18" charset="0"/>
                        </a:rPr>
                        <a:t>520</a:t>
                      </a:r>
                    </a:p>
                    <a:p>
                      <a:pPr marL="0" marR="0">
                        <a:spcBef>
                          <a:spcPts val="0"/>
                        </a:spcBef>
                        <a:spcAft>
                          <a:spcPts val="0"/>
                        </a:spcAft>
                      </a:pPr>
                      <a:r>
                        <a:rPr lang="en-US" sz="1800">
                          <a:effectLst/>
                          <a:latin typeface="+mn-lt"/>
                          <a:ea typeface="Calibri" panose="020F0502020204030204" pitchFamily="34" charset="0"/>
                          <a:cs typeface="Times New Roman" panose="02020603050405020304" pitchFamily="18" charset="0"/>
                        </a:rPr>
                        <a:t>±2</a:t>
                      </a:r>
                    </a:p>
                  </a:txBody>
                  <a:tcPr marL="68580" marR="68580" marT="0" marB="0"/>
                </a:tc>
                <a:tc>
                  <a:txBody>
                    <a:bodyPr/>
                    <a:lstStyle/>
                    <a:p>
                      <a:pPr marL="0" marR="0">
                        <a:spcBef>
                          <a:spcPts val="0"/>
                        </a:spcBef>
                        <a:spcAft>
                          <a:spcPts val="0"/>
                        </a:spcAft>
                      </a:pPr>
                      <a:r>
                        <a:rPr lang="en-US" sz="1800">
                          <a:effectLst/>
                          <a:latin typeface="+mn-lt"/>
                          <a:ea typeface="Calibri" panose="020F0502020204030204" pitchFamily="34" charset="0"/>
                          <a:cs typeface="Times New Roman" panose="02020603050405020304" pitchFamily="18" charset="0"/>
                        </a:rPr>
                        <a:t>509</a:t>
                      </a:r>
                    </a:p>
                    <a:p>
                      <a:pPr marL="0" marR="0">
                        <a:spcBef>
                          <a:spcPts val="0"/>
                        </a:spcBef>
                        <a:spcAft>
                          <a:spcPts val="0"/>
                        </a:spcAft>
                      </a:pPr>
                      <a:r>
                        <a:rPr lang="en-US" sz="1800">
                          <a:effectLst/>
                          <a:latin typeface="+mn-lt"/>
                          <a:ea typeface="Calibri" panose="020F0502020204030204" pitchFamily="34" charset="0"/>
                          <a:cs typeface="Times New Roman" panose="02020603050405020304" pitchFamily="18" charset="0"/>
                        </a:rPr>
                        <a:t>±1</a:t>
                      </a:r>
                    </a:p>
                  </a:txBody>
                  <a:tcPr marL="68580" marR="68580" marT="0" marB="0"/>
                </a:tc>
              </a:tr>
              <a:tr h="713554">
                <a:tc>
                  <a:txBody>
                    <a:bodyPr/>
                    <a:lstStyle/>
                    <a:p>
                      <a:pPr marL="0" marR="0">
                        <a:spcBef>
                          <a:spcPts val="0"/>
                        </a:spcBef>
                        <a:spcAft>
                          <a:spcPts val="0"/>
                        </a:spcAft>
                      </a:pPr>
                      <a:r>
                        <a:rPr lang="en-US" sz="1800">
                          <a:effectLst/>
                          <a:latin typeface="+mn-lt"/>
                          <a:ea typeface="Calibri" panose="020F0502020204030204" pitchFamily="34" charset="0"/>
                          <a:cs typeface="Times New Roman" panose="02020603050405020304" pitchFamily="18" charset="0"/>
                        </a:rPr>
                        <a:t>Searching*</a:t>
                      </a:r>
                    </a:p>
                  </a:txBody>
                  <a:tcPr marL="68580" marR="68580" marT="0" marB="0"/>
                </a:tc>
                <a:tc>
                  <a:txBody>
                    <a:bodyPr/>
                    <a:lstStyle/>
                    <a:p>
                      <a:pPr marL="0" marR="0">
                        <a:spcBef>
                          <a:spcPts val="0"/>
                        </a:spcBef>
                        <a:spcAft>
                          <a:spcPts val="0"/>
                        </a:spcAft>
                      </a:pPr>
                      <a:r>
                        <a:rPr lang="en-US" sz="1800">
                          <a:effectLst/>
                          <a:latin typeface="+mn-lt"/>
                          <a:ea typeface="Calibri" panose="020F0502020204030204" pitchFamily="34" charset="0"/>
                          <a:cs typeface="Times New Roman" panose="02020603050405020304" pitchFamily="18" charset="0"/>
                        </a:rPr>
                        <a:t>523</a:t>
                      </a:r>
                    </a:p>
                    <a:p>
                      <a:pPr marL="0" marR="0">
                        <a:spcBef>
                          <a:spcPts val="0"/>
                        </a:spcBef>
                        <a:spcAft>
                          <a:spcPts val="0"/>
                        </a:spcAft>
                      </a:pPr>
                      <a:r>
                        <a:rPr lang="en-US" sz="1800">
                          <a:effectLst/>
                          <a:latin typeface="+mn-lt"/>
                          <a:ea typeface="Calibri" panose="020F0502020204030204" pitchFamily="34" charset="0"/>
                          <a:cs typeface="Times New Roman" panose="02020603050405020304" pitchFamily="18" charset="0"/>
                        </a:rPr>
                        <a:t>±10</a:t>
                      </a:r>
                    </a:p>
                  </a:txBody>
                  <a:tcPr marL="68580" marR="68580" marT="0" marB="0"/>
                </a:tc>
                <a:tc>
                  <a:txBody>
                    <a:bodyPr/>
                    <a:lstStyle/>
                    <a:p>
                      <a:pPr marL="0" marR="0">
                        <a:spcBef>
                          <a:spcPts val="0"/>
                        </a:spcBef>
                        <a:spcAft>
                          <a:spcPts val="0"/>
                        </a:spcAft>
                      </a:pPr>
                      <a:r>
                        <a:rPr lang="en-US" sz="1800">
                          <a:effectLst/>
                          <a:latin typeface="+mn-lt"/>
                          <a:ea typeface="Calibri" panose="020F0502020204030204" pitchFamily="34" charset="0"/>
                          <a:cs typeface="Times New Roman" panose="02020603050405020304" pitchFamily="18" charset="0"/>
                        </a:rPr>
                        <a:t>493</a:t>
                      </a:r>
                    </a:p>
                    <a:p>
                      <a:pPr marL="0" marR="0">
                        <a:spcBef>
                          <a:spcPts val="0"/>
                        </a:spcBef>
                        <a:spcAft>
                          <a:spcPts val="0"/>
                        </a:spcAft>
                      </a:pPr>
                      <a:r>
                        <a:rPr lang="en-US" sz="1800">
                          <a:effectLst/>
                          <a:latin typeface="+mn-lt"/>
                          <a:ea typeface="Calibri" panose="020F0502020204030204" pitchFamily="34" charset="0"/>
                          <a:cs typeface="Times New Roman" panose="02020603050405020304" pitchFamily="18" charset="0"/>
                        </a:rPr>
                        <a:t>±1</a:t>
                      </a:r>
                    </a:p>
                  </a:txBody>
                  <a:tcPr marL="68580" marR="68580" marT="0" marB="0"/>
                </a:tc>
                <a:tc>
                  <a:txBody>
                    <a:bodyPr/>
                    <a:lstStyle/>
                    <a:p>
                      <a:pPr marL="0" marR="0">
                        <a:spcBef>
                          <a:spcPts val="0"/>
                        </a:spcBef>
                        <a:spcAft>
                          <a:spcPts val="0"/>
                        </a:spcAft>
                      </a:pPr>
                      <a:r>
                        <a:rPr lang="en-US" sz="1800">
                          <a:effectLst/>
                          <a:latin typeface="+mn-lt"/>
                          <a:ea typeface="Calibri" panose="020F0502020204030204" pitchFamily="34" charset="0"/>
                          <a:cs typeface="Times New Roman" panose="02020603050405020304" pitchFamily="18" charset="0"/>
                        </a:rPr>
                        <a:t>489</a:t>
                      </a:r>
                    </a:p>
                    <a:p>
                      <a:pPr marL="0" marR="0">
                        <a:spcBef>
                          <a:spcPts val="0"/>
                        </a:spcBef>
                        <a:spcAft>
                          <a:spcPts val="0"/>
                        </a:spcAft>
                      </a:pPr>
                      <a:r>
                        <a:rPr lang="en-US" sz="1800">
                          <a:effectLst/>
                          <a:latin typeface="+mn-lt"/>
                          <a:ea typeface="Calibri" panose="020F0502020204030204" pitchFamily="34" charset="0"/>
                          <a:cs typeface="Times New Roman" panose="02020603050405020304" pitchFamily="18" charset="0"/>
                        </a:rPr>
                        <a:t>±0</a:t>
                      </a:r>
                    </a:p>
                  </a:txBody>
                  <a:tcPr marL="68580" marR="68580" marT="0" marB="0"/>
                </a:tc>
              </a:tr>
              <a:tr h="713554">
                <a:tc>
                  <a:txBody>
                    <a:bodyPr/>
                    <a:lstStyle/>
                    <a:p>
                      <a:pPr marL="0" marR="0">
                        <a:spcBef>
                          <a:spcPts val="0"/>
                        </a:spcBef>
                        <a:spcAft>
                          <a:spcPts val="0"/>
                        </a:spcAft>
                      </a:pPr>
                      <a:r>
                        <a:rPr lang="en-US" sz="1800">
                          <a:effectLst/>
                          <a:latin typeface="+mn-lt"/>
                          <a:ea typeface="Calibri" panose="020F0502020204030204" pitchFamily="34" charset="0"/>
                          <a:cs typeface="Times New Roman" panose="02020603050405020304" pitchFamily="18" charset="0"/>
                        </a:rPr>
                        <a:t>Using Finding Tool Features</a:t>
                      </a:r>
                    </a:p>
                  </a:txBody>
                  <a:tcPr marL="68580" marR="68580" marT="0" marB="0"/>
                </a:tc>
                <a:tc>
                  <a:txBody>
                    <a:bodyPr/>
                    <a:lstStyle/>
                    <a:p>
                      <a:pPr marL="0" marR="0">
                        <a:spcBef>
                          <a:spcPts val="0"/>
                        </a:spcBef>
                        <a:spcAft>
                          <a:spcPts val="0"/>
                        </a:spcAft>
                      </a:pPr>
                      <a:r>
                        <a:rPr lang="en-US" sz="1800">
                          <a:effectLst/>
                          <a:latin typeface="+mn-lt"/>
                          <a:ea typeface="Calibri" panose="020F0502020204030204" pitchFamily="34" charset="0"/>
                          <a:cs typeface="Times New Roman" panose="02020603050405020304" pitchFamily="18" charset="0"/>
                        </a:rPr>
                        <a:t>542</a:t>
                      </a:r>
                    </a:p>
                    <a:p>
                      <a:pPr marL="0" marR="0">
                        <a:spcBef>
                          <a:spcPts val="0"/>
                        </a:spcBef>
                        <a:spcAft>
                          <a:spcPts val="0"/>
                        </a:spcAft>
                      </a:pPr>
                      <a:r>
                        <a:rPr lang="en-US" sz="1800">
                          <a:effectLst/>
                          <a:latin typeface="+mn-lt"/>
                          <a:ea typeface="Calibri" panose="020F0502020204030204" pitchFamily="34" charset="0"/>
                          <a:cs typeface="Times New Roman" panose="02020603050405020304" pitchFamily="18" charset="0"/>
                        </a:rPr>
                        <a:t>±15</a:t>
                      </a:r>
                    </a:p>
                  </a:txBody>
                  <a:tcPr marL="68580" marR="68580" marT="0" marB="0"/>
                </a:tc>
                <a:tc>
                  <a:txBody>
                    <a:bodyPr/>
                    <a:lstStyle/>
                    <a:p>
                      <a:pPr marL="0" marR="0">
                        <a:spcBef>
                          <a:spcPts val="0"/>
                        </a:spcBef>
                        <a:spcAft>
                          <a:spcPts val="0"/>
                        </a:spcAft>
                      </a:pPr>
                      <a:r>
                        <a:rPr lang="en-US" sz="1800">
                          <a:effectLst/>
                          <a:latin typeface="+mn-lt"/>
                          <a:ea typeface="Calibri" panose="020F0502020204030204" pitchFamily="34" charset="0"/>
                          <a:cs typeface="Times New Roman" panose="02020603050405020304" pitchFamily="18" charset="0"/>
                        </a:rPr>
                        <a:t>534</a:t>
                      </a:r>
                    </a:p>
                    <a:p>
                      <a:pPr marL="0" marR="0">
                        <a:spcBef>
                          <a:spcPts val="0"/>
                        </a:spcBef>
                        <a:spcAft>
                          <a:spcPts val="0"/>
                        </a:spcAft>
                      </a:pPr>
                      <a:r>
                        <a:rPr lang="en-US" sz="1800">
                          <a:effectLst/>
                          <a:latin typeface="+mn-lt"/>
                          <a:ea typeface="Calibri" panose="020F0502020204030204" pitchFamily="34" charset="0"/>
                          <a:cs typeface="Times New Roman" panose="02020603050405020304" pitchFamily="18" charset="0"/>
                        </a:rPr>
                        <a:t>±2</a:t>
                      </a:r>
                    </a:p>
                  </a:txBody>
                  <a:tcPr marL="68580" marR="68580" marT="0" marB="0"/>
                </a:tc>
                <a:tc>
                  <a:txBody>
                    <a:bodyPr/>
                    <a:lstStyle/>
                    <a:p>
                      <a:pPr marL="0" marR="0">
                        <a:spcBef>
                          <a:spcPts val="0"/>
                        </a:spcBef>
                        <a:spcAft>
                          <a:spcPts val="0"/>
                        </a:spcAft>
                      </a:pPr>
                      <a:r>
                        <a:rPr lang="en-US" sz="1800">
                          <a:effectLst/>
                          <a:latin typeface="+mn-lt"/>
                          <a:ea typeface="Calibri" panose="020F0502020204030204" pitchFamily="34" charset="0"/>
                          <a:cs typeface="Times New Roman" panose="02020603050405020304" pitchFamily="18" charset="0"/>
                        </a:rPr>
                        <a:t>528</a:t>
                      </a:r>
                    </a:p>
                    <a:p>
                      <a:pPr marL="0" marR="0">
                        <a:spcBef>
                          <a:spcPts val="0"/>
                        </a:spcBef>
                        <a:spcAft>
                          <a:spcPts val="0"/>
                        </a:spcAft>
                      </a:pPr>
                      <a:r>
                        <a:rPr lang="en-US" sz="1800">
                          <a:effectLst/>
                          <a:latin typeface="+mn-lt"/>
                          <a:ea typeface="Calibri" panose="020F0502020204030204" pitchFamily="34" charset="0"/>
                          <a:cs typeface="Times New Roman" panose="02020603050405020304" pitchFamily="18" charset="0"/>
                        </a:rPr>
                        <a:t>±1</a:t>
                      </a:r>
                    </a:p>
                  </a:txBody>
                  <a:tcPr marL="68580" marR="68580" marT="0" marB="0"/>
                </a:tc>
              </a:tr>
              <a:tr h="713554">
                <a:tc>
                  <a:txBody>
                    <a:bodyPr/>
                    <a:lstStyle/>
                    <a:p>
                      <a:pPr marL="0" marR="0">
                        <a:spcBef>
                          <a:spcPts val="0"/>
                        </a:spcBef>
                        <a:spcAft>
                          <a:spcPts val="0"/>
                        </a:spcAft>
                      </a:pPr>
                      <a:r>
                        <a:rPr lang="en-US" sz="1800">
                          <a:effectLst/>
                          <a:latin typeface="+mn-lt"/>
                          <a:ea typeface="Calibri" panose="020F0502020204030204" pitchFamily="34" charset="0"/>
                          <a:cs typeface="Times New Roman" panose="02020603050405020304" pitchFamily="18" charset="0"/>
                        </a:rPr>
                        <a:t>Retrieving Sources*</a:t>
                      </a:r>
                    </a:p>
                  </a:txBody>
                  <a:tcPr marL="68580" marR="68580" marT="0" marB="0"/>
                </a:tc>
                <a:tc>
                  <a:txBody>
                    <a:bodyPr/>
                    <a:lstStyle/>
                    <a:p>
                      <a:pPr marL="0" marR="0">
                        <a:spcBef>
                          <a:spcPts val="0"/>
                        </a:spcBef>
                        <a:spcAft>
                          <a:spcPts val="0"/>
                        </a:spcAft>
                      </a:pPr>
                      <a:r>
                        <a:rPr lang="en-US" sz="1800">
                          <a:effectLst/>
                          <a:latin typeface="+mn-lt"/>
                          <a:ea typeface="Calibri" panose="020F0502020204030204" pitchFamily="34" charset="0"/>
                          <a:cs typeface="Times New Roman" panose="02020603050405020304" pitchFamily="18" charset="0"/>
                        </a:rPr>
                        <a:t>553</a:t>
                      </a:r>
                    </a:p>
                    <a:p>
                      <a:pPr marL="0" marR="0">
                        <a:spcBef>
                          <a:spcPts val="0"/>
                        </a:spcBef>
                        <a:spcAft>
                          <a:spcPts val="0"/>
                        </a:spcAft>
                      </a:pPr>
                      <a:r>
                        <a:rPr lang="en-US" sz="1800">
                          <a:effectLst/>
                          <a:latin typeface="+mn-lt"/>
                          <a:ea typeface="Calibri" panose="020F0502020204030204" pitchFamily="34" charset="0"/>
                          <a:cs typeface="Times New Roman" panose="02020603050405020304" pitchFamily="18" charset="0"/>
                        </a:rPr>
                        <a:t>±15</a:t>
                      </a:r>
                    </a:p>
                  </a:txBody>
                  <a:tcPr marL="68580" marR="68580" marT="0" marB="0"/>
                </a:tc>
                <a:tc>
                  <a:txBody>
                    <a:bodyPr/>
                    <a:lstStyle/>
                    <a:p>
                      <a:pPr marL="0" marR="0">
                        <a:spcBef>
                          <a:spcPts val="0"/>
                        </a:spcBef>
                        <a:spcAft>
                          <a:spcPts val="0"/>
                        </a:spcAft>
                      </a:pPr>
                      <a:r>
                        <a:rPr lang="en-US" sz="1800">
                          <a:effectLst/>
                          <a:latin typeface="+mn-lt"/>
                          <a:ea typeface="Calibri" panose="020F0502020204030204" pitchFamily="34" charset="0"/>
                          <a:cs typeface="Times New Roman" panose="02020603050405020304" pitchFamily="18" charset="0"/>
                        </a:rPr>
                        <a:t>526</a:t>
                      </a:r>
                    </a:p>
                    <a:p>
                      <a:pPr marL="0" marR="0">
                        <a:spcBef>
                          <a:spcPts val="0"/>
                        </a:spcBef>
                        <a:spcAft>
                          <a:spcPts val="0"/>
                        </a:spcAft>
                      </a:pPr>
                      <a:r>
                        <a:rPr lang="en-US" sz="1800">
                          <a:effectLst/>
                          <a:latin typeface="+mn-lt"/>
                          <a:ea typeface="Calibri" panose="020F0502020204030204" pitchFamily="34" charset="0"/>
                          <a:cs typeface="Times New Roman" panose="02020603050405020304" pitchFamily="18" charset="0"/>
                        </a:rPr>
                        <a:t>±2</a:t>
                      </a:r>
                    </a:p>
                  </a:txBody>
                  <a:tcPr marL="68580" marR="68580" marT="0" marB="0"/>
                </a:tc>
                <a:tc>
                  <a:txBody>
                    <a:bodyPr/>
                    <a:lstStyle/>
                    <a:p>
                      <a:pPr marL="0" marR="0">
                        <a:spcBef>
                          <a:spcPts val="0"/>
                        </a:spcBef>
                        <a:spcAft>
                          <a:spcPts val="0"/>
                        </a:spcAft>
                      </a:pPr>
                      <a:r>
                        <a:rPr lang="en-US" sz="1800">
                          <a:effectLst/>
                          <a:latin typeface="+mn-lt"/>
                          <a:ea typeface="Calibri" panose="020F0502020204030204" pitchFamily="34" charset="0"/>
                          <a:cs typeface="Times New Roman" panose="02020603050405020304" pitchFamily="18" charset="0"/>
                        </a:rPr>
                        <a:t>518</a:t>
                      </a:r>
                    </a:p>
                    <a:p>
                      <a:pPr marL="0" marR="0">
                        <a:spcBef>
                          <a:spcPts val="0"/>
                        </a:spcBef>
                        <a:spcAft>
                          <a:spcPts val="0"/>
                        </a:spcAft>
                      </a:pPr>
                      <a:r>
                        <a:rPr lang="en-US" sz="1800">
                          <a:effectLst/>
                          <a:latin typeface="+mn-lt"/>
                          <a:ea typeface="Calibri" panose="020F0502020204030204" pitchFamily="34" charset="0"/>
                          <a:cs typeface="Times New Roman" panose="02020603050405020304" pitchFamily="18" charset="0"/>
                        </a:rPr>
                        <a:t>±1</a:t>
                      </a:r>
                    </a:p>
                  </a:txBody>
                  <a:tcPr marL="68580" marR="68580" marT="0" marB="0"/>
                </a:tc>
              </a:tr>
              <a:tr h="713554">
                <a:tc>
                  <a:txBody>
                    <a:bodyPr/>
                    <a:lstStyle/>
                    <a:p>
                      <a:pPr marL="0" marR="0">
                        <a:spcBef>
                          <a:spcPts val="0"/>
                        </a:spcBef>
                        <a:spcAft>
                          <a:spcPts val="0"/>
                        </a:spcAft>
                      </a:pPr>
                      <a:r>
                        <a:rPr lang="en-US" sz="1800">
                          <a:effectLst/>
                          <a:latin typeface="+mn-lt"/>
                          <a:ea typeface="Calibri" panose="020F0502020204030204" pitchFamily="34" charset="0"/>
                          <a:cs typeface="Times New Roman" panose="02020603050405020304" pitchFamily="18" charset="0"/>
                        </a:rPr>
                        <a:t>Evaluating Sources*</a:t>
                      </a:r>
                    </a:p>
                  </a:txBody>
                  <a:tcPr marL="68580" marR="68580" marT="0" marB="0"/>
                </a:tc>
                <a:tc>
                  <a:txBody>
                    <a:bodyPr/>
                    <a:lstStyle/>
                    <a:p>
                      <a:pPr marL="0" marR="0">
                        <a:spcBef>
                          <a:spcPts val="0"/>
                        </a:spcBef>
                        <a:spcAft>
                          <a:spcPts val="0"/>
                        </a:spcAft>
                      </a:pPr>
                      <a:r>
                        <a:rPr lang="en-US" sz="1800">
                          <a:effectLst/>
                          <a:latin typeface="+mn-lt"/>
                          <a:ea typeface="Calibri" panose="020F0502020204030204" pitchFamily="34" charset="0"/>
                          <a:cs typeface="Times New Roman" panose="02020603050405020304" pitchFamily="18" charset="0"/>
                        </a:rPr>
                        <a:t>515</a:t>
                      </a:r>
                    </a:p>
                    <a:p>
                      <a:pPr marL="0" marR="0">
                        <a:spcBef>
                          <a:spcPts val="0"/>
                        </a:spcBef>
                        <a:spcAft>
                          <a:spcPts val="0"/>
                        </a:spcAft>
                      </a:pPr>
                      <a:r>
                        <a:rPr lang="en-US" sz="1800">
                          <a:effectLst/>
                          <a:latin typeface="+mn-lt"/>
                          <a:ea typeface="Calibri" panose="020F0502020204030204" pitchFamily="34" charset="0"/>
                          <a:cs typeface="Times New Roman" panose="02020603050405020304" pitchFamily="18" charset="0"/>
                        </a:rPr>
                        <a:t>±11</a:t>
                      </a:r>
                    </a:p>
                  </a:txBody>
                  <a:tcPr marL="68580" marR="68580" marT="0" marB="0"/>
                </a:tc>
                <a:tc>
                  <a:txBody>
                    <a:bodyPr/>
                    <a:lstStyle/>
                    <a:p>
                      <a:pPr marL="0" marR="0">
                        <a:spcBef>
                          <a:spcPts val="0"/>
                        </a:spcBef>
                        <a:spcAft>
                          <a:spcPts val="0"/>
                        </a:spcAft>
                      </a:pPr>
                      <a:r>
                        <a:rPr lang="en-US" sz="1800">
                          <a:effectLst/>
                          <a:latin typeface="+mn-lt"/>
                          <a:ea typeface="Calibri" panose="020F0502020204030204" pitchFamily="34" charset="0"/>
                          <a:cs typeface="Times New Roman" panose="02020603050405020304" pitchFamily="18" charset="0"/>
                        </a:rPr>
                        <a:t>477</a:t>
                      </a:r>
                    </a:p>
                    <a:p>
                      <a:pPr marL="0" marR="0">
                        <a:spcBef>
                          <a:spcPts val="0"/>
                        </a:spcBef>
                        <a:spcAft>
                          <a:spcPts val="0"/>
                        </a:spcAft>
                      </a:pPr>
                      <a:r>
                        <a:rPr lang="en-US" sz="1800">
                          <a:effectLst/>
                          <a:latin typeface="+mn-lt"/>
                          <a:ea typeface="Calibri" panose="020F0502020204030204" pitchFamily="34" charset="0"/>
                          <a:cs typeface="Times New Roman" panose="02020603050405020304" pitchFamily="18" charset="0"/>
                        </a:rPr>
                        <a:t>±2</a:t>
                      </a:r>
                    </a:p>
                  </a:txBody>
                  <a:tcPr marL="68580" marR="68580" marT="0" marB="0"/>
                </a:tc>
                <a:tc>
                  <a:txBody>
                    <a:bodyPr/>
                    <a:lstStyle/>
                    <a:p>
                      <a:pPr marL="0" marR="0">
                        <a:spcBef>
                          <a:spcPts val="0"/>
                        </a:spcBef>
                        <a:spcAft>
                          <a:spcPts val="0"/>
                        </a:spcAft>
                      </a:pPr>
                      <a:r>
                        <a:rPr lang="en-US" sz="1800">
                          <a:effectLst/>
                          <a:latin typeface="+mn-lt"/>
                          <a:ea typeface="Calibri" panose="020F0502020204030204" pitchFamily="34" charset="0"/>
                          <a:cs typeface="Times New Roman" panose="02020603050405020304" pitchFamily="18" charset="0"/>
                        </a:rPr>
                        <a:t>474</a:t>
                      </a:r>
                    </a:p>
                    <a:p>
                      <a:pPr marL="0" marR="0">
                        <a:spcBef>
                          <a:spcPts val="0"/>
                        </a:spcBef>
                        <a:spcAft>
                          <a:spcPts val="0"/>
                        </a:spcAft>
                      </a:pPr>
                      <a:r>
                        <a:rPr lang="en-US" sz="1800">
                          <a:effectLst/>
                          <a:latin typeface="+mn-lt"/>
                          <a:ea typeface="Calibri" panose="020F0502020204030204" pitchFamily="34" charset="0"/>
                          <a:cs typeface="Times New Roman" panose="02020603050405020304" pitchFamily="18" charset="0"/>
                        </a:rPr>
                        <a:t>±0</a:t>
                      </a:r>
                    </a:p>
                  </a:txBody>
                  <a:tcPr marL="68580" marR="68580" marT="0" marB="0"/>
                </a:tc>
              </a:tr>
              <a:tr h="713554">
                <a:tc>
                  <a:txBody>
                    <a:bodyPr/>
                    <a:lstStyle/>
                    <a:p>
                      <a:pPr marL="0" marR="0">
                        <a:spcBef>
                          <a:spcPts val="0"/>
                        </a:spcBef>
                        <a:spcAft>
                          <a:spcPts val="0"/>
                        </a:spcAft>
                      </a:pPr>
                      <a:r>
                        <a:rPr lang="en-US" sz="1800">
                          <a:effectLst/>
                          <a:latin typeface="+mn-lt"/>
                          <a:ea typeface="Calibri" panose="020F0502020204030204" pitchFamily="34" charset="0"/>
                          <a:cs typeface="Times New Roman" panose="02020603050405020304" pitchFamily="18" charset="0"/>
                        </a:rPr>
                        <a:t>Documenting Sources*</a:t>
                      </a:r>
                    </a:p>
                  </a:txBody>
                  <a:tcPr marL="68580" marR="68580" marT="0" marB="0"/>
                </a:tc>
                <a:tc>
                  <a:txBody>
                    <a:bodyPr/>
                    <a:lstStyle/>
                    <a:p>
                      <a:pPr marL="0" marR="0">
                        <a:spcBef>
                          <a:spcPts val="0"/>
                        </a:spcBef>
                        <a:spcAft>
                          <a:spcPts val="0"/>
                        </a:spcAft>
                      </a:pPr>
                      <a:r>
                        <a:rPr lang="en-US" sz="1800">
                          <a:effectLst/>
                          <a:latin typeface="+mn-lt"/>
                          <a:ea typeface="Calibri" panose="020F0502020204030204" pitchFamily="34" charset="0"/>
                          <a:cs typeface="Times New Roman" panose="02020603050405020304" pitchFamily="18" charset="0"/>
                        </a:rPr>
                        <a:t>540</a:t>
                      </a:r>
                    </a:p>
                    <a:p>
                      <a:pPr marL="0" marR="0">
                        <a:spcBef>
                          <a:spcPts val="0"/>
                        </a:spcBef>
                        <a:spcAft>
                          <a:spcPts val="0"/>
                        </a:spcAft>
                      </a:pPr>
                      <a:r>
                        <a:rPr lang="en-US" sz="1800">
                          <a:effectLst/>
                          <a:latin typeface="+mn-lt"/>
                          <a:ea typeface="Calibri" panose="020F0502020204030204" pitchFamily="34" charset="0"/>
                          <a:cs typeface="Times New Roman" panose="02020603050405020304" pitchFamily="18" charset="0"/>
                        </a:rPr>
                        <a:t>±15</a:t>
                      </a:r>
                    </a:p>
                  </a:txBody>
                  <a:tcPr marL="68580" marR="68580" marT="0" marB="0"/>
                </a:tc>
                <a:tc>
                  <a:txBody>
                    <a:bodyPr/>
                    <a:lstStyle/>
                    <a:p>
                      <a:pPr marL="0" marR="0">
                        <a:spcBef>
                          <a:spcPts val="0"/>
                        </a:spcBef>
                        <a:spcAft>
                          <a:spcPts val="0"/>
                        </a:spcAft>
                      </a:pPr>
                      <a:r>
                        <a:rPr lang="en-US" sz="1800">
                          <a:effectLst/>
                          <a:latin typeface="+mn-lt"/>
                          <a:ea typeface="Calibri" panose="020F0502020204030204" pitchFamily="34" charset="0"/>
                          <a:cs typeface="Times New Roman" panose="02020603050405020304" pitchFamily="18" charset="0"/>
                        </a:rPr>
                        <a:t>501</a:t>
                      </a:r>
                    </a:p>
                    <a:p>
                      <a:pPr marL="0" marR="0">
                        <a:spcBef>
                          <a:spcPts val="0"/>
                        </a:spcBef>
                        <a:spcAft>
                          <a:spcPts val="0"/>
                        </a:spcAft>
                      </a:pPr>
                      <a:r>
                        <a:rPr lang="en-US" sz="1800">
                          <a:effectLst/>
                          <a:latin typeface="+mn-lt"/>
                          <a:ea typeface="Calibri" panose="020F0502020204030204" pitchFamily="34" charset="0"/>
                          <a:cs typeface="Times New Roman" panose="02020603050405020304" pitchFamily="18" charset="0"/>
                        </a:rPr>
                        <a:t>±2</a:t>
                      </a:r>
                    </a:p>
                  </a:txBody>
                  <a:tcPr marL="68580" marR="68580" marT="0" marB="0"/>
                </a:tc>
                <a:tc>
                  <a:txBody>
                    <a:bodyPr/>
                    <a:lstStyle/>
                    <a:p>
                      <a:pPr marL="0" marR="0">
                        <a:spcBef>
                          <a:spcPts val="0"/>
                        </a:spcBef>
                        <a:spcAft>
                          <a:spcPts val="0"/>
                        </a:spcAft>
                      </a:pPr>
                      <a:r>
                        <a:rPr lang="en-US" sz="1800">
                          <a:effectLst/>
                          <a:latin typeface="+mn-lt"/>
                          <a:ea typeface="Calibri" panose="020F0502020204030204" pitchFamily="34" charset="0"/>
                          <a:cs typeface="Times New Roman" panose="02020603050405020304" pitchFamily="18" charset="0"/>
                        </a:rPr>
                        <a:t>480</a:t>
                      </a:r>
                    </a:p>
                    <a:p>
                      <a:pPr marL="0" marR="0">
                        <a:spcBef>
                          <a:spcPts val="0"/>
                        </a:spcBef>
                        <a:spcAft>
                          <a:spcPts val="0"/>
                        </a:spcAft>
                      </a:pPr>
                      <a:r>
                        <a:rPr lang="en-US" sz="1800">
                          <a:effectLst/>
                          <a:latin typeface="+mn-lt"/>
                          <a:ea typeface="Calibri" panose="020F0502020204030204" pitchFamily="34" charset="0"/>
                          <a:cs typeface="Times New Roman" panose="02020603050405020304" pitchFamily="18" charset="0"/>
                        </a:rPr>
                        <a:t>±1</a:t>
                      </a:r>
                    </a:p>
                  </a:txBody>
                  <a:tcPr marL="68580" marR="68580" marT="0" marB="0"/>
                </a:tc>
              </a:tr>
              <a:tr h="713554">
                <a:tc>
                  <a:txBody>
                    <a:bodyPr/>
                    <a:lstStyle/>
                    <a:p>
                      <a:pPr marL="0" marR="0">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Understanding Economic, Legal, and Social Issues*</a:t>
                      </a:r>
                    </a:p>
                  </a:txBody>
                  <a:tcPr marL="68580" marR="68580" marT="0" marB="0"/>
                </a:tc>
                <a:tc>
                  <a:txBody>
                    <a:bodyPr/>
                    <a:lstStyle/>
                    <a:p>
                      <a:pPr marL="0" marR="0">
                        <a:spcBef>
                          <a:spcPts val="0"/>
                        </a:spcBef>
                        <a:spcAft>
                          <a:spcPts val="0"/>
                        </a:spcAft>
                      </a:pPr>
                      <a:r>
                        <a:rPr lang="en-US" sz="1800">
                          <a:effectLst/>
                          <a:latin typeface="+mn-lt"/>
                          <a:ea typeface="Calibri" panose="020F0502020204030204" pitchFamily="34" charset="0"/>
                          <a:cs typeface="Times New Roman" panose="02020603050405020304" pitchFamily="18" charset="0"/>
                        </a:rPr>
                        <a:t>502</a:t>
                      </a:r>
                    </a:p>
                    <a:p>
                      <a:pPr marL="0" marR="0">
                        <a:spcBef>
                          <a:spcPts val="0"/>
                        </a:spcBef>
                        <a:spcAft>
                          <a:spcPts val="0"/>
                        </a:spcAft>
                      </a:pPr>
                      <a:r>
                        <a:rPr lang="en-US" sz="1800">
                          <a:effectLst/>
                          <a:latin typeface="+mn-lt"/>
                          <a:ea typeface="Calibri" panose="020F0502020204030204" pitchFamily="34" charset="0"/>
                          <a:cs typeface="Times New Roman" panose="02020603050405020304" pitchFamily="18" charset="0"/>
                        </a:rPr>
                        <a:t>±12</a:t>
                      </a:r>
                    </a:p>
                  </a:txBody>
                  <a:tcPr marL="68580" marR="68580" marT="0" marB="0"/>
                </a:tc>
                <a:tc>
                  <a:txBody>
                    <a:bodyPr/>
                    <a:lstStyle/>
                    <a:p>
                      <a:pPr marL="0" marR="0">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475</a:t>
                      </a:r>
                    </a:p>
                    <a:p>
                      <a:pPr marL="0" marR="0">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±2</a:t>
                      </a:r>
                    </a:p>
                  </a:txBody>
                  <a:tcPr marL="68580" marR="68580" marT="0" marB="0"/>
                </a:tc>
                <a:tc>
                  <a:txBody>
                    <a:bodyPr/>
                    <a:lstStyle/>
                    <a:p>
                      <a:pPr marL="0" marR="0">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471</a:t>
                      </a:r>
                    </a:p>
                    <a:p>
                      <a:pPr marL="0" marR="0">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±1</a:t>
                      </a:r>
                    </a:p>
                  </a:txBody>
                  <a:tcPr marL="68580" marR="68580" marT="0" marB="0"/>
                </a:tc>
              </a:tr>
            </a:tbl>
          </a:graphicData>
        </a:graphic>
      </p:graphicFrame>
    </p:spTree>
    <p:extLst>
      <p:ext uri="{BB962C8B-B14F-4D97-AF65-F5344CB8AC3E}">
        <p14:creationId xmlns:p14="http://schemas.microsoft.com/office/powerpoint/2010/main" val="42184442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Participants</a:t>
            </a:r>
            <a:endParaRPr lang="en-US" dirty="0"/>
          </a:p>
        </p:txBody>
      </p:sp>
      <p:sp>
        <p:nvSpPr>
          <p:cNvPr id="5" name="Content Placeholder 4"/>
          <p:cNvSpPr>
            <a:spLocks noGrp="1"/>
          </p:cNvSpPr>
          <p:nvPr>
            <p:ph idx="1"/>
          </p:nvPr>
        </p:nvSpPr>
        <p:spPr>
          <a:xfrm>
            <a:off x="1120000" y="1825625"/>
            <a:ext cx="10523360" cy="4351338"/>
          </a:xfrm>
        </p:spPr>
        <p:txBody>
          <a:bodyPr>
            <a:normAutofit/>
          </a:bodyPr>
          <a:lstStyle/>
          <a:p>
            <a:pPr marL="0" indent="0">
              <a:buNone/>
            </a:pPr>
            <a:r>
              <a:rPr lang="en-US" dirty="0" smtClean="0"/>
              <a:t>Sampling</a:t>
            </a:r>
          </a:p>
          <a:p>
            <a:r>
              <a:rPr lang="en-US" dirty="0" smtClean="0"/>
              <a:t>92 sections of Loyola Core courses offered (Spring 2016)</a:t>
            </a:r>
          </a:p>
          <a:p>
            <a:r>
              <a:rPr lang="en-US" dirty="0" smtClean="0"/>
              <a:t>Each tagged with one core competency for assessment purposes</a:t>
            </a:r>
          </a:p>
          <a:p>
            <a:r>
              <a:rPr lang="en-US" dirty="0" smtClean="0"/>
              <a:t>Ethical reasoning – designate 5 course sections</a:t>
            </a:r>
          </a:p>
          <a:p>
            <a:pPr lvl="1"/>
            <a:r>
              <a:rPr lang="en-US" dirty="0" smtClean="0"/>
              <a:t>Philosophy</a:t>
            </a:r>
          </a:p>
          <a:p>
            <a:pPr lvl="1"/>
            <a:r>
              <a:rPr lang="en-US" dirty="0" smtClean="0"/>
              <a:t>Religious Studies</a:t>
            </a:r>
          </a:p>
          <a:p>
            <a:r>
              <a:rPr lang="en-US" dirty="0" smtClean="0"/>
              <a:t>N = 182</a:t>
            </a:r>
          </a:p>
          <a:p>
            <a:r>
              <a:rPr lang="en-US" dirty="0" smtClean="0"/>
              <a:t>No demographic items = no test taker profile available</a:t>
            </a:r>
          </a:p>
          <a:p>
            <a:pPr marL="457200" lvl="1" indent="0">
              <a:buNone/>
            </a:pPr>
            <a:endParaRPr lang="en-US" dirty="0" smtClean="0"/>
          </a:p>
        </p:txBody>
      </p:sp>
      <p:sp>
        <p:nvSpPr>
          <p:cNvPr id="6" name="Rounded Rectangle 5"/>
          <p:cNvSpPr/>
          <p:nvPr/>
        </p:nvSpPr>
        <p:spPr>
          <a:xfrm>
            <a:off x="10271760" y="365125"/>
            <a:ext cx="1371600" cy="5486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DIT</a:t>
            </a:r>
            <a:endParaRPr lang="en-US" dirty="0"/>
          </a:p>
        </p:txBody>
      </p:sp>
    </p:spTree>
    <p:extLst>
      <p:ext uri="{BB962C8B-B14F-4D97-AF65-F5344CB8AC3E}">
        <p14:creationId xmlns:p14="http://schemas.microsoft.com/office/powerpoint/2010/main" val="40641100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469972" y="4697708"/>
            <a:ext cx="9144000" cy="1641490"/>
          </a:xfrm>
        </p:spPr>
        <p:txBody>
          <a:bodyPr>
            <a:normAutofit/>
          </a:bodyPr>
          <a:lstStyle/>
          <a:p>
            <a:pPr algn="r"/>
            <a:r>
              <a:rPr lang="en-US" sz="6600" dirty="0" smtClean="0"/>
              <a:t>Agenda</a:t>
            </a:r>
            <a:endParaRPr lang="en-US" sz="6600" dirty="0"/>
          </a:p>
        </p:txBody>
      </p:sp>
      <p:sp>
        <p:nvSpPr>
          <p:cNvPr id="5" name="Subtitle 4"/>
          <p:cNvSpPr>
            <a:spLocks noGrp="1"/>
          </p:cNvSpPr>
          <p:nvPr>
            <p:ph type="subTitle" idx="1"/>
          </p:nvPr>
        </p:nvSpPr>
        <p:spPr>
          <a:xfrm>
            <a:off x="854532" y="955040"/>
            <a:ext cx="9630588" cy="3492659"/>
          </a:xfrm>
        </p:spPr>
        <p:txBody>
          <a:bodyPr/>
          <a:lstStyle/>
          <a:p>
            <a:r>
              <a:rPr lang="en-US" dirty="0" smtClean="0"/>
              <a:t>General Education Overview</a:t>
            </a:r>
          </a:p>
          <a:p>
            <a:r>
              <a:rPr lang="en-US" dirty="0" smtClean="0"/>
              <a:t>Assessment Package</a:t>
            </a:r>
          </a:p>
          <a:p>
            <a:r>
              <a:rPr lang="en-US" dirty="0" smtClean="0"/>
              <a:t>Results*</a:t>
            </a:r>
          </a:p>
          <a:p>
            <a:r>
              <a:rPr lang="en-US" dirty="0" smtClean="0"/>
              <a:t>Using the Data</a:t>
            </a:r>
          </a:p>
          <a:p>
            <a:r>
              <a:rPr lang="en-US" dirty="0" smtClean="0"/>
              <a:t>Spring Testing*</a:t>
            </a:r>
            <a:endParaRPr lang="en-US" dirty="0"/>
          </a:p>
        </p:txBody>
      </p:sp>
    </p:spTree>
    <p:extLst>
      <p:ext uri="{BB962C8B-B14F-4D97-AF65-F5344CB8AC3E}">
        <p14:creationId xmlns:p14="http://schemas.microsoft.com/office/powerpoint/2010/main" val="19053423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Test Description</a:t>
            </a:r>
            <a:endParaRPr lang="en-US" dirty="0"/>
          </a:p>
        </p:txBody>
      </p:sp>
      <p:sp>
        <p:nvSpPr>
          <p:cNvPr id="5" name="Content Placeholder 4"/>
          <p:cNvSpPr>
            <a:spLocks noGrp="1"/>
          </p:cNvSpPr>
          <p:nvPr>
            <p:ph idx="1"/>
          </p:nvPr>
        </p:nvSpPr>
        <p:spPr>
          <a:xfrm>
            <a:off x="246240" y="1825624"/>
            <a:ext cx="11945760" cy="4841875"/>
          </a:xfrm>
        </p:spPr>
        <p:txBody>
          <a:bodyPr>
            <a:normAutofit/>
          </a:bodyPr>
          <a:lstStyle/>
          <a:p>
            <a:r>
              <a:rPr lang="en-US" dirty="0" smtClean="0"/>
              <a:t>5 </a:t>
            </a:r>
            <a:r>
              <a:rPr lang="en-US" dirty="0"/>
              <a:t>hypothetical moral dilemmas, each followed by 12 related </a:t>
            </a:r>
            <a:r>
              <a:rPr lang="en-US" dirty="0" smtClean="0"/>
              <a:t>issues</a:t>
            </a:r>
            <a:endParaRPr lang="en-US" dirty="0"/>
          </a:p>
          <a:p>
            <a:r>
              <a:rPr lang="en-US" dirty="0" smtClean="0"/>
              <a:t>Participants </a:t>
            </a:r>
            <a:r>
              <a:rPr lang="en-US" dirty="0"/>
              <a:t>are </a:t>
            </a:r>
            <a:r>
              <a:rPr lang="en-US" dirty="0" smtClean="0"/>
              <a:t>asked</a:t>
            </a:r>
          </a:p>
          <a:p>
            <a:pPr lvl="1"/>
            <a:r>
              <a:rPr lang="en-US" sz="2800" dirty="0" smtClean="0"/>
              <a:t>what </a:t>
            </a:r>
            <a:r>
              <a:rPr lang="en-US" sz="2800" dirty="0"/>
              <a:t>decision to </a:t>
            </a:r>
            <a:r>
              <a:rPr lang="en-US" sz="2800" dirty="0" smtClean="0"/>
              <a:t>make</a:t>
            </a:r>
          </a:p>
          <a:p>
            <a:pPr lvl="1"/>
            <a:r>
              <a:rPr lang="en-US" sz="2800" dirty="0" smtClean="0"/>
              <a:t>which </a:t>
            </a:r>
            <a:r>
              <a:rPr lang="en-US" sz="2800" dirty="0"/>
              <a:t>issues are the most important to consider when making that </a:t>
            </a:r>
            <a:r>
              <a:rPr lang="en-US" sz="2800" dirty="0" smtClean="0"/>
              <a:t>decision</a:t>
            </a:r>
          </a:p>
        </p:txBody>
      </p:sp>
      <p:sp>
        <p:nvSpPr>
          <p:cNvPr id="6" name="Rounded Rectangle 5"/>
          <p:cNvSpPr/>
          <p:nvPr/>
        </p:nvSpPr>
        <p:spPr>
          <a:xfrm>
            <a:off x="10271760" y="365125"/>
            <a:ext cx="1371600" cy="5486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DIT</a:t>
            </a:r>
            <a:endParaRPr lang="en-US" dirty="0"/>
          </a:p>
        </p:txBody>
      </p:sp>
    </p:spTree>
    <p:extLst>
      <p:ext uri="{BB962C8B-B14F-4D97-AF65-F5344CB8AC3E}">
        <p14:creationId xmlns:p14="http://schemas.microsoft.com/office/powerpoint/2010/main" val="7704745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Test Description</a:t>
            </a:r>
            <a:endParaRPr lang="en-US" dirty="0"/>
          </a:p>
        </p:txBody>
      </p:sp>
      <p:sp>
        <p:nvSpPr>
          <p:cNvPr id="5" name="Content Placeholder 4"/>
          <p:cNvSpPr>
            <a:spLocks noGrp="1"/>
          </p:cNvSpPr>
          <p:nvPr>
            <p:ph idx="1"/>
          </p:nvPr>
        </p:nvSpPr>
        <p:spPr>
          <a:xfrm>
            <a:off x="246240" y="1825624"/>
            <a:ext cx="11945760" cy="4841875"/>
          </a:xfrm>
        </p:spPr>
        <p:txBody>
          <a:bodyPr>
            <a:normAutofit/>
          </a:bodyPr>
          <a:lstStyle/>
          <a:p>
            <a:r>
              <a:rPr lang="en-US" dirty="0" smtClean="0"/>
              <a:t>Evaluates moral </a:t>
            </a:r>
            <a:r>
              <a:rPr lang="en-US" dirty="0"/>
              <a:t>schemas that participants use when </a:t>
            </a:r>
            <a:r>
              <a:rPr lang="en-US" dirty="0" smtClean="0"/>
              <a:t>                               considering </a:t>
            </a:r>
            <a:r>
              <a:rPr lang="en-US" dirty="0"/>
              <a:t>ethical dilemmas and making moral </a:t>
            </a:r>
            <a:r>
              <a:rPr lang="en-US" dirty="0" smtClean="0"/>
              <a:t>decisions</a:t>
            </a:r>
          </a:p>
          <a:p>
            <a:r>
              <a:rPr lang="en-US" dirty="0" smtClean="0"/>
              <a:t>Items cluster </a:t>
            </a:r>
            <a:r>
              <a:rPr lang="en-US" dirty="0"/>
              <a:t>around 3</a:t>
            </a:r>
            <a:r>
              <a:rPr lang="en-US" dirty="0" smtClean="0"/>
              <a:t> </a:t>
            </a:r>
            <a:r>
              <a:rPr lang="en-US" dirty="0"/>
              <a:t>general moral schemas:  arguments that appeal to </a:t>
            </a:r>
            <a:r>
              <a:rPr lang="en-US" dirty="0" smtClean="0"/>
              <a:t>            </a:t>
            </a:r>
          </a:p>
          <a:p>
            <a:pPr marL="971550" lvl="1" indent="-514350">
              <a:buFont typeface="+mj-lt"/>
              <a:buAutoNum type="arabicPeriod"/>
            </a:pPr>
            <a:r>
              <a:rPr lang="en-US" dirty="0" smtClean="0"/>
              <a:t>personal interest  </a:t>
            </a:r>
          </a:p>
          <a:p>
            <a:pPr marL="971550" lvl="1" indent="-514350">
              <a:buFont typeface="+mj-lt"/>
              <a:buAutoNum type="arabicPeriod"/>
            </a:pPr>
            <a:r>
              <a:rPr lang="en-US" dirty="0" smtClean="0"/>
              <a:t>maintaining </a:t>
            </a:r>
            <a:r>
              <a:rPr lang="en-US" dirty="0"/>
              <a:t>social laws and </a:t>
            </a:r>
            <a:r>
              <a:rPr lang="en-US" dirty="0" smtClean="0"/>
              <a:t>norms</a:t>
            </a:r>
          </a:p>
          <a:p>
            <a:pPr marL="971550" lvl="1" indent="-514350">
              <a:buFont typeface="+mj-lt"/>
              <a:buAutoNum type="arabicPeriod"/>
            </a:pPr>
            <a:r>
              <a:rPr lang="en-US" dirty="0" smtClean="0"/>
              <a:t>moral </a:t>
            </a:r>
            <a:r>
              <a:rPr lang="en-US" dirty="0"/>
              <a:t>ideals and/or theoretical frameworks for resolving complex moral </a:t>
            </a:r>
            <a:r>
              <a:rPr lang="en-US" dirty="0" smtClean="0"/>
              <a:t>issues </a:t>
            </a:r>
          </a:p>
        </p:txBody>
      </p:sp>
      <p:sp>
        <p:nvSpPr>
          <p:cNvPr id="6" name="Rounded Rectangle 5"/>
          <p:cNvSpPr/>
          <p:nvPr/>
        </p:nvSpPr>
        <p:spPr>
          <a:xfrm>
            <a:off x="10271760" y="365125"/>
            <a:ext cx="1371600" cy="5486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DIT</a:t>
            </a:r>
            <a:endParaRPr lang="en-US" dirty="0"/>
          </a:p>
        </p:txBody>
      </p:sp>
    </p:spTree>
    <p:extLst>
      <p:ext uri="{BB962C8B-B14F-4D97-AF65-F5344CB8AC3E}">
        <p14:creationId xmlns:p14="http://schemas.microsoft.com/office/powerpoint/2010/main" val="39062817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1960" y="676233"/>
            <a:ext cx="10515600" cy="1325563"/>
          </a:xfrm>
        </p:spPr>
        <p:txBody>
          <a:bodyPr/>
          <a:lstStyle/>
          <a:p>
            <a:r>
              <a:rPr lang="en-US" dirty="0" smtClean="0"/>
              <a:t>Schema Scores</a:t>
            </a:r>
            <a:endParaRPr lang="en-US" dirty="0"/>
          </a:p>
        </p:txBody>
      </p:sp>
      <p:sp>
        <p:nvSpPr>
          <p:cNvPr id="5" name="Content Placeholder 4"/>
          <p:cNvSpPr>
            <a:spLocks noGrp="1"/>
          </p:cNvSpPr>
          <p:nvPr>
            <p:ph idx="1"/>
          </p:nvPr>
        </p:nvSpPr>
        <p:spPr>
          <a:xfrm>
            <a:off x="396142" y="2103103"/>
            <a:ext cx="11945760" cy="5549537"/>
          </a:xfrm>
        </p:spPr>
        <p:txBody>
          <a:bodyPr>
            <a:noAutofit/>
          </a:bodyPr>
          <a:lstStyle/>
          <a:p>
            <a:pPr marL="0" indent="0">
              <a:buNone/>
            </a:pPr>
            <a:r>
              <a:rPr lang="en-US" sz="2600" dirty="0" smtClean="0"/>
              <a:t>Personal </a:t>
            </a:r>
            <a:r>
              <a:rPr lang="en-US" sz="2600" dirty="0"/>
              <a:t>Interest </a:t>
            </a:r>
            <a:endParaRPr lang="en-US" sz="2600" dirty="0" smtClean="0"/>
          </a:p>
          <a:p>
            <a:r>
              <a:rPr lang="en-US" sz="2600" dirty="0" smtClean="0"/>
              <a:t>Direct </a:t>
            </a:r>
            <a:r>
              <a:rPr lang="en-US" sz="2600" dirty="0"/>
              <a:t>advantages to the actor and on the fairness of simple exchanges of favor for favor</a:t>
            </a:r>
          </a:p>
          <a:p>
            <a:pPr lvl="0"/>
            <a:r>
              <a:rPr lang="en-US" sz="2600" dirty="0"/>
              <a:t>Good or evil intentions of the parties, on the party’s concern for maintaining friendships and good relationships, and maintaining approval</a:t>
            </a:r>
          </a:p>
          <a:p>
            <a:pPr marL="0" indent="0">
              <a:buNone/>
            </a:pPr>
            <a:r>
              <a:rPr lang="en-US" sz="2600" dirty="0" smtClean="0"/>
              <a:t>Maintaining </a:t>
            </a:r>
            <a:r>
              <a:rPr lang="en-US" sz="2600" dirty="0"/>
              <a:t>Norms </a:t>
            </a:r>
            <a:endParaRPr lang="en-US" sz="2600" dirty="0" smtClean="0"/>
          </a:p>
          <a:p>
            <a:r>
              <a:rPr lang="en-US" sz="2600" dirty="0" smtClean="0"/>
              <a:t>Maintaining </a:t>
            </a:r>
            <a:r>
              <a:rPr lang="en-US" sz="2600" dirty="0"/>
              <a:t>the existing legal system, maintaining existing roles and formal organizational </a:t>
            </a:r>
            <a:r>
              <a:rPr lang="en-US" sz="2600" dirty="0" smtClean="0"/>
              <a:t>structure</a:t>
            </a:r>
            <a:endParaRPr lang="en-US" sz="2600" dirty="0"/>
          </a:p>
        </p:txBody>
      </p:sp>
      <p:sp>
        <p:nvSpPr>
          <p:cNvPr id="6" name="Rounded Rectangle 5"/>
          <p:cNvSpPr/>
          <p:nvPr/>
        </p:nvSpPr>
        <p:spPr>
          <a:xfrm>
            <a:off x="10271760" y="365125"/>
            <a:ext cx="1371600" cy="5486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DIT</a:t>
            </a:r>
            <a:endParaRPr lang="en-US" dirty="0"/>
          </a:p>
        </p:txBody>
      </p:sp>
      <p:sp>
        <p:nvSpPr>
          <p:cNvPr id="2" name="Line Callout 2 (Border and Accent Bar) 1"/>
          <p:cNvSpPr/>
          <p:nvPr/>
        </p:nvSpPr>
        <p:spPr>
          <a:xfrm>
            <a:off x="6602917" y="365125"/>
            <a:ext cx="2983043" cy="1182275"/>
          </a:xfrm>
          <a:prstGeom prst="accentBorderCallout2">
            <a:avLst>
              <a:gd name="adj1" fmla="val 18750"/>
              <a:gd name="adj2" fmla="val -8333"/>
              <a:gd name="adj3" fmla="val 18750"/>
              <a:gd name="adj4" fmla="val -16667"/>
              <a:gd name="adj5" fmla="val 80802"/>
              <a:gd name="adj6" fmla="val -53702"/>
            </a:avLst>
          </a:prstGeom>
        </p:spPr>
        <p:style>
          <a:lnRef idx="3">
            <a:schemeClr val="lt1"/>
          </a:lnRef>
          <a:fillRef idx="1">
            <a:schemeClr val="accent1"/>
          </a:fillRef>
          <a:effectRef idx="1">
            <a:schemeClr val="accent1"/>
          </a:effectRef>
          <a:fontRef idx="minor">
            <a:schemeClr val="lt1"/>
          </a:fontRef>
        </p:style>
        <p:txBody>
          <a:bodyPr rtlCol="0" anchor="ctr"/>
          <a:lstStyle/>
          <a:p>
            <a:r>
              <a:rPr lang="en-US" dirty="0" smtClean="0"/>
              <a:t>…represent </a:t>
            </a:r>
            <a:r>
              <a:rPr lang="en-US" dirty="0"/>
              <a:t>the proportion of items selected that appeal to considerations that focus on </a:t>
            </a:r>
            <a:r>
              <a:rPr lang="en-US" dirty="0" smtClean="0"/>
              <a:t>the…</a:t>
            </a:r>
            <a:endParaRPr lang="en-US" dirty="0"/>
          </a:p>
        </p:txBody>
      </p:sp>
    </p:spTree>
    <p:extLst>
      <p:ext uri="{BB962C8B-B14F-4D97-AF65-F5344CB8AC3E}">
        <p14:creationId xmlns:p14="http://schemas.microsoft.com/office/powerpoint/2010/main" val="11043576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1960" y="614826"/>
            <a:ext cx="10515600" cy="1325563"/>
          </a:xfrm>
        </p:spPr>
        <p:txBody>
          <a:bodyPr/>
          <a:lstStyle/>
          <a:p>
            <a:r>
              <a:rPr lang="en-US" dirty="0" smtClean="0"/>
              <a:t>Schema Scores</a:t>
            </a:r>
            <a:endParaRPr lang="en-US" dirty="0"/>
          </a:p>
        </p:txBody>
      </p:sp>
      <p:sp>
        <p:nvSpPr>
          <p:cNvPr id="5" name="Content Placeholder 4"/>
          <p:cNvSpPr>
            <a:spLocks noGrp="1"/>
          </p:cNvSpPr>
          <p:nvPr>
            <p:ph idx="1"/>
          </p:nvPr>
        </p:nvSpPr>
        <p:spPr>
          <a:xfrm>
            <a:off x="246240" y="1849523"/>
            <a:ext cx="11945760" cy="5549537"/>
          </a:xfrm>
        </p:spPr>
        <p:txBody>
          <a:bodyPr>
            <a:noAutofit/>
          </a:bodyPr>
          <a:lstStyle/>
          <a:p>
            <a:pPr marL="0" indent="0">
              <a:buNone/>
            </a:pPr>
            <a:r>
              <a:rPr lang="en-US" sz="2600" dirty="0" smtClean="0"/>
              <a:t>Post </a:t>
            </a:r>
            <a:r>
              <a:rPr lang="en-US" sz="2600" dirty="0"/>
              <a:t>Conventional </a:t>
            </a:r>
            <a:endParaRPr lang="en-US" sz="2600" dirty="0" smtClean="0"/>
          </a:p>
          <a:p>
            <a:r>
              <a:rPr lang="en-US" sz="2600" dirty="0" smtClean="0"/>
              <a:t>Organizing </a:t>
            </a:r>
            <a:r>
              <a:rPr lang="en-US" sz="2600" dirty="0"/>
              <a:t>a society by appealing to consensus-producing procedures (such as abiding by majority vote), insisting on due process (giving everyone his day in court), and safeguarding minimal basic rights</a:t>
            </a:r>
          </a:p>
          <a:p>
            <a:pPr lvl="0"/>
            <a:r>
              <a:rPr lang="en-US" sz="2600" dirty="0"/>
              <a:t>Organizing social arrangements and relationships in terms of intuitively appealing ideals</a:t>
            </a:r>
          </a:p>
          <a:p>
            <a:pPr marL="0" indent="0">
              <a:buNone/>
            </a:pPr>
            <a:r>
              <a:rPr lang="en-US" sz="2600" dirty="0" smtClean="0"/>
              <a:t>N2 </a:t>
            </a:r>
            <a:r>
              <a:rPr lang="en-US" sz="2600" dirty="0"/>
              <a:t>score is an index with two parts: the degree to which </a:t>
            </a:r>
          </a:p>
          <a:p>
            <a:pPr lvl="0"/>
            <a:r>
              <a:rPr lang="en-US" sz="2600" dirty="0"/>
              <a:t>Post Conventional items are prioritized</a:t>
            </a:r>
          </a:p>
          <a:p>
            <a:pPr lvl="0"/>
            <a:r>
              <a:rPr lang="en-US" sz="2600" dirty="0"/>
              <a:t>Personal Interest items (lower stage items) receive lower ratings than the ratings given to Post Conventional items (higher stage items)</a:t>
            </a:r>
          </a:p>
        </p:txBody>
      </p:sp>
      <p:sp>
        <p:nvSpPr>
          <p:cNvPr id="6" name="Rounded Rectangle 5"/>
          <p:cNvSpPr/>
          <p:nvPr/>
        </p:nvSpPr>
        <p:spPr>
          <a:xfrm>
            <a:off x="10271760" y="365125"/>
            <a:ext cx="1371600" cy="5486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DIT</a:t>
            </a:r>
            <a:endParaRPr lang="en-US" dirty="0"/>
          </a:p>
        </p:txBody>
      </p:sp>
      <p:sp>
        <p:nvSpPr>
          <p:cNvPr id="2" name="Line Callout 2 (Border and Accent Bar) 1"/>
          <p:cNvSpPr/>
          <p:nvPr/>
        </p:nvSpPr>
        <p:spPr>
          <a:xfrm>
            <a:off x="6595671" y="206290"/>
            <a:ext cx="2983043" cy="1200837"/>
          </a:xfrm>
          <a:prstGeom prst="accentBorderCallout2">
            <a:avLst>
              <a:gd name="adj1" fmla="val 18750"/>
              <a:gd name="adj2" fmla="val -8333"/>
              <a:gd name="adj3" fmla="val 18750"/>
              <a:gd name="adj4" fmla="val -16667"/>
              <a:gd name="adj5" fmla="val 92194"/>
              <a:gd name="adj6" fmla="val -54433"/>
            </a:avLst>
          </a:prstGeom>
        </p:spPr>
        <p:style>
          <a:lnRef idx="3">
            <a:schemeClr val="lt1"/>
          </a:lnRef>
          <a:fillRef idx="1">
            <a:schemeClr val="accent1"/>
          </a:fillRef>
          <a:effectRef idx="1">
            <a:schemeClr val="accent1"/>
          </a:effectRef>
          <a:fontRef idx="minor">
            <a:schemeClr val="lt1"/>
          </a:fontRef>
        </p:style>
        <p:txBody>
          <a:bodyPr rtlCol="0" anchor="ctr"/>
          <a:lstStyle/>
          <a:p>
            <a:r>
              <a:rPr lang="en-US" dirty="0" smtClean="0"/>
              <a:t>…represent </a:t>
            </a:r>
            <a:r>
              <a:rPr lang="en-US" dirty="0"/>
              <a:t>the proportion of items selected that appeal to considerations that focus on </a:t>
            </a:r>
            <a:r>
              <a:rPr lang="en-US" dirty="0" smtClean="0"/>
              <a:t>the following…</a:t>
            </a:r>
            <a:endParaRPr lang="en-US" dirty="0"/>
          </a:p>
        </p:txBody>
      </p:sp>
    </p:spTree>
    <p:extLst>
      <p:ext uri="{BB962C8B-B14F-4D97-AF65-F5344CB8AC3E}">
        <p14:creationId xmlns:p14="http://schemas.microsoft.com/office/powerpoint/2010/main" val="17705322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Results</a:t>
            </a:r>
            <a:endParaRPr lang="en-US" dirty="0"/>
          </a:p>
        </p:txBody>
      </p:sp>
      <p:sp>
        <p:nvSpPr>
          <p:cNvPr id="6" name="Rounded Rectangle 5"/>
          <p:cNvSpPr/>
          <p:nvPr/>
        </p:nvSpPr>
        <p:spPr>
          <a:xfrm>
            <a:off x="10271760" y="365125"/>
            <a:ext cx="1371600" cy="5486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DIT</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91891628"/>
              </p:ext>
            </p:extLst>
          </p:nvPr>
        </p:nvGraphicFramePr>
        <p:xfrm>
          <a:off x="419099" y="3073400"/>
          <a:ext cx="11224260" cy="2849880"/>
        </p:xfrm>
        <a:graphic>
          <a:graphicData uri="http://schemas.openxmlformats.org/drawingml/2006/table">
            <a:tbl>
              <a:tblPr firstRow="1" bandRow="1">
                <a:tableStyleId>{5C22544A-7EE6-4342-B048-85BDC9FD1C3A}</a:tableStyleId>
              </a:tblPr>
              <a:tblGrid>
                <a:gridCol w="2244852"/>
                <a:gridCol w="2244852"/>
                <a:gridCol w="2244852"/>
                <a:gridCol w="2244852"/>
                <a:gridCol w="2244852"/>
              </a:tblGrid>
              <a:tr h="885973">
                <a:tc>
                  <a:txBody>
                    <a:bodyPr/>
                    <a:lstStyle/>
                    <a:p>
                      <a:endParaRPr lang="en-US" sz="2000" dirty="0">
                        <a:latin typeface="+mn-lt"/>
                      </a:endParaRPr>
                    </a:p>
                  </a:txBody>
                  <a:tcPr/>
                </a:tc>
                <a:tc>
                  <a:txBody>
                    <a:bodyPr/>
                    <a:lstStyle/>
                    <a:p>
                      <a:pPr marL="0" marR="0">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Personal Interest</a:t>
                      </a:r>
                    </a:p>
                  </a:txBody>
                  <a:tcPr marL="68580" marR="68580" marT="0" marB="0"/>
                </a:tc>
                <a:tc>
                  <a:txBody>
                    <a:bodyPr/>
                    <a:lstStyle/>
                    <a:p>
                      <a:pPr marL="0" marR="0">
                        <a:spcBef>
                          <a:spcPts val="0"/>
                        </a:spcBef>
                        <a:spcAft>
                          <a:spcPts val="0"/>
                        </a:spcAft>
                      </a:pPr>
                      <a:r>
                        <a:rPr lang="en-US" sz="2000">
                          <a:effectLst/>
                          <a:latin typeface="+mn-lt"/>
                          <a:ea typeface="Calibri" panose="020F0502020204030204" pitchFamily="34" charset="0"/>
                          <a:cs typeface="Times New Roman" panose="02020603050405020304" pitchFamily="18" charset="0"/>
                        </a:rPr>
                        <a:t>Maintain Norms</a:t>
                      </a:r>
                    </a:p>
                  </a:txBody>
                  <a:tcPr marL="68580" marR="68580" marT="0" marB="0"/>
                </a:tc>
                <a:tc>
                  <a:txBody>
                    <a:bodyPr/>
                    <a:lstStyle/>
                    <a:p>
                      <a:pPr marL="0" marR="0">
                        <a:spcBef>
                          <a:spcPts val="0"/>
                        </a:spcBef>
                        <a:spcAft>
                          <a:spcPts val="0"/>
                        </a:spcAft>
                      </a:pPr>
                      <a:r>
                        <a:rPr lang="en-US" sz="2000">
                          <a:effectLst/>
                          <a:latin typeface="+mn-lt"/>
                          <a:ea typeface="Calibri" panose="020F0502020204030204" pitchFamily="34" charset="0"/>
                          <a:cs typeface="Times New Roman" panose="02020603050405020304" pitchFamily="18" charset="0"/>
                        </a:rPr>
                        <a:t>Post Conventional</a:t>
                      </a:r>
                    </a:p>
                  </a:txBody>
                  <a:tcPr marL="68580" marR="68580" marT="0" marB="0"/>
                </a:tc>
                <a:tc>
                  <a:txBody>
                    <a:bodyPr/>
                    <a:lstStyle/>
                    <a:p>
                      <a:pPr marL="0" marR="0">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N2 score</a:t>
                      </a:r>
                    </a:p>
                  </a:txBody>
                  <a:tcPr marL="68580" marR="68580" marT="0" marB="0"/>
                </a:tc>
              </a:tr>
              <a:tr h="538967">
                <a:tc>
                  <a:txBody>
                    <a:bodyPr/>
                    <a:lstStyle/>
                    <a:p>
                      <a:pPr marL="0" marR="0">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Mean</a:t>
                      </a:r>
                    </a:p>
                  </a:txBody>
                  <a:tcPr marL="68580" marR="68580" marT="0" marB="0"/>
                </a:tc>
                <a:tc>
                  <a:txBody>
                    <a:bodyPr/>
                    <a:lstStyle/>
                    <a:p>
                      <a:pPr marL="0" marR="0">
                        <a:spcBef>
                          <a:spcPts val="0"/>
                        </a:spcBef>
                        <a:spcAft>
                          <a:spcPts val="0"/>
                        </a:spcAft>
                      </a:pPr>
                      <a:r>
                        <a:rPr lang="en-US" sz="2000">
                          <a:effectLst/>
                          <a:latin typeface="+mn-lt"/>
                          <a:ea typeface="Calibri" panose="020F0502020204030204" pitchFamily="34" charset="0"/>
                          <a:cs typeface="Times New Roman" panose="02020603050405020304" pitchFamily="18" charset="0"/>
                        </a:rPr>
                        <a:t>27.26</a:t>
                      </a:r>
                    </a:p>
                  </a:txBody>
                  <a:tcPr marL="68580" marR="68580" marT="0" marB="0"/>
                </a:tc>
                <a:tc>
                  <a:txBody>
                    <a:bodyPr/>
                    <a:lstStyle/>
                    <a:p>
                      <a:pPr marL="0" marR="0">
                        <a:spcBef>
                          <a:spcPts val="0"/>
                        </a:spcBef>
                        <a:spcAft>
                          <a:spcPts val="0"/>
                        </a:spcAft>
                      </a:pPr>
                      <a:r>
                        <a:rPr lang="en-US" sz="2000">
                          <a:effectLst/>
                          <a:latin typeface="+mn-lt"/>
                          <a:ea typeface="Calibri" panose="020F0502020204030204" pitchFamily="34" charset="0"/>
                          <a:cs typeface="Times New Roman" panose="02020603050405020304" pitchFamily="18" charset="0"/>
                        </a:rPr>
                        <a:t>28.99</a:t>
                      </a:r>
                    </a:p>
                  </a:txBody>
                  <a:tcPr marL="68580" marR="68580" marT="0" marB="0"/>
                </a:tc>
                <a:tc>
                  <a:txBody>
                    <a:bodyPr/>
                    <a:lstStyle/>
                    <a:p>
                      <a:pPr marL="0" marR="0">
                        <a:spcBef>
                          <a:spcPts val="0"/>
                        </a:spcBef>
                        <a:spcAft>
                          <a:spcPts val="0"/>
                        </a:spcAft>
                      </a:pPr>
                      <a:r>
                        <a:rPr lang="en-US" sz="2000">
                          <a:effectLst/>
                          <a:latin typeface="+mn-lt"/>
                          <a:ea typeface="Calibri" panose="020F0502020204030204" pitchFamily="34" charset="0"/>
                          <a:cs typeface="Times New Roman" panose="02020603050405020304" pitchFamily="18" charset="0"/>
                        </a:rPr>
                        <a:t>35.47</a:t>
                      </a:r>
                    </a:p>
                  </a:txBody>
                  <a:tcPr marL="68580" marR="68580" marT="0" marB="0"/>
                </a:tc>
                <a:tc>
                  <a:txBody>
                    <a:bodyPr/>
                    <a:lstStyle/>
                    <a:p>
                      <a:pPr marL="0" marR="0">
                        <a:spcBef>
                          <a:spcPts val="0"/>
                        </a:spcBef>
                        <a:spcAft>
                          <a:spcPts val="0"/>
                        </a:spcAft>
                      </a:pPr>
                      <a:r>
                        <a:rPr lang="en-US" sz="2000">
                          <a:effectLst/>
                          <a:latin typeface="+mn-lt"/>
                          <a:ea typeface="Calibri" panose="020F0502020204030204" pitchFamily="34" charset="0"/>
                          <a:cs typeface="Times New Roman" panose="02020603050405020304" pitchFamily="18" charset="0"/>
                        </a:rPr>
                        <a:t>33.57</a:t>
                      </a:r>
                    </a:p>
                  </a:txBody>
                  <a:tcPr marL="68580" marR="68580" marT="0" marB="0"/>
                </a:tc>
              </a:tr>
              <a:tr h="885973">
                <a:tc>
                  <a:txBody>
                    <a:bodyPr/>
                    <a:lstStyle/>
                    <a:p>
                      <a:pPr marL="0" marR="0">
                        <a:spcBef>
                          <a:spcPts val="0"/>
                        </a:spcBef>
                        <a:spcAft>
                          <a:spcPts val="0"/>
                        </a:spcAft>
                      </a:pPr>
                      <a:r>
                        <a:rPr lang="en-US" sz="2000">
                          <a:effectLst/>
                          <a:latin typeface="+mn-lt"/>
                          <a:ea typeface="Calibri" panose="020F0502020204030204" pitchFamily="34" charset="0"/>
                          <a:cs typeface="Times New Roman" panose="02020603050405020304" pitchFamily="18" charset="0"/>
                        </a:rPr>
                        <a:t>Standard Deviation</a:t>
                      </a:r>
                    </a:p>
                  </a:txBody>
                  <a:tcPr marL="68580" marR="68580" marT="0" marB="0"/>
                </a:tc>
                <a:tc>
                  <a:txBody>
                    <a:bodyPr/>
                    <a:lstStyle/>
                    <a:p>
                      <a:pPr marL="0" marR="0">
                        <a:spcBef>
                          <a:spcPts val="0"/>
                        </a:spcBef>
                        <a:spcAft>
                          <a:spcPts val="0"/>
                        </a:spcAft>
                      </a:pPr>
                      <a:r>
                        <a:rPr lang="en-US" sz="2000">
                          <a:effectLst/>
                          <a:latin typeface="+mn-lt"/>
                          <a:ea typeface="Calibri" panose="020F0502020204030204" pitchFamily="34" charset="0"/>
                          <a:cs typeface="Times New Roman" panose="02020603050405020304" pitchFamily="18" charset="0"/>
                        </a:rPr>
                        <a:t>12.55</a:t>
                      </a:r>
                    </a:p>
                  </a:txBody>
                  <a:tcPr marL="68580" marR="68580" marT="0" marB="0"/>
                </a:tc>
                <a:tc>
                  <a:txBody>
                    <a:bodyPr/>
                    <a:lstStyle/>
                    <a:p>
                      <a:pPr marL="0" marR="0">
                        <a:spcBef>
                          <a:spcPts val="0"/>
                        </a:spcBef>
                        <a:spcAft>
                          <a:spcPts val="0"/>
                        </a:spcAft>
                      </a:pPr>
                      <a:r>
                        <a:rPr lang="en-US" sz="2000">
                          <a:effectLst/>
                          <a:latin typeface="+mn-lt"/>
                          <a:ea typeface="Calibri" panose="020F0502020204030204" pitchFamily="34" charset="0"/>
                          <a:cs typeface="Times New Roman" panose="02020603050405020304" pitchFamily="18" charset="0"/>
                        </a:rPr>
                        <a:t>13.26</a:t>
                      </a:r>
                    </a:p>
                  </a:txBody>
                  <a:tcPr marL="68580" marR="68580" marT="0" marB="0"/>
                </a:tc>
                <a:tc>
                  <a:txBody>
                    <a:bodyPr/>
                    <a:lstStyle/>
                    <a:p>
                      <a:pPr marL="0" marR="0">
                        <a:spcBef>
                          <a:spcPts val="0"/>
                        </a:spcBef>
                        <a:spcAft>
                          <a:spcPts val="0"/>
                        </a:spcAft>
                      </a:pPr>
                      <a:r>
                        <a:rPr lang="en-US" sz="2000">
                          <a:effectLst/>
                          <a:latin typeface="+mn-lt"/>
                          <a:ea typeface="Calibri" panose="020F0502020204030204" pitchFamily="34" charset="0"/>
                          <a:cs typeface="Times New Roman" panose="02020603050405020304" pitchFamily="18" charset="0"/>
                        </a:rPr>
                        <a:t>16.97</a:t>
                      </a:r>
                    </a:p>
                  </a:txBody>
                  <a:tcPr marL="68580" marR="68580" marT="0" marB="0"/>
                </a:tc>
                <a:tc>
                  <a:txBody>
                    <a:bodyPr/>
                    <a:lstStyle/>
                    <a:p>
                      <a:pPr marL="0" marR="0">
                        <a:spcBef>
                          <a:spcPts val="0"/>
                        </a:spcBef>
                        <a:spcAft>
                          <a:spcPts val="0"/>
                        </a:spcAft>
                      </a:pPr>
                      <a:r>
                        <a:rPr lang="en-US" sz="2000">
                          <a:effectLst/>
                          <a:latin typeface="+mn-lt"/>
                          <a:ea typeface="Calibri" panose="020F0502020204030204" pitchFamily="34" charset="0"/>
                          <a:cs typeface="Times New Roman" panose="02020603050405020304" pitchFamily="18" charset="0"/>
                        </a:rPr>
                        <a:t>15.20</a:t>
                      </a:r>
                    </a:p>
                  </a:txBody>
                  <a:tcPr marL="68580" marR="68580" marT="0" marB="0"/>
                </a:tc>
              </a:tr>
              <a:tr h="538967">
                <a:tc>
                  <a:txBody>
                    <a:bodyPr/>
                    <a:lstStyle/>
                    <a:p>
                      <a:pPr marL="0" marR="0">
                        <a:spcBef>
                          <a:spcPts val="0"/>
                        </a:spcBef>
                        <a:spcAft>
                          <a:spcPts val="0"/>
                        </a:spcAft>
                      </a:pPr>
                      <a:r>
                        <a:rPr lang="en-US" sz="2000">
                          <a:effectLst/>
                          <a:latin typeface="+mn-lt"/>
                          <a:ea typeface="Calibri" panose="020F0502020204030204" pitchFamily="34" charset="0"/>
                          <a:cs typeface="Times New Roman" panose="02020603050405020304" pitchFamily="18" charset="0"/>
                        </a:rPr>
                        <a:t>N</a:t>
                      </a:r>
                    </a:p>
                  </a:txBody>
                  <a:tcPr marL="68580" marR="68580" marT="0" marB="0"/>
                </a:tc>
                <a:tc>
                  <a:txBody>
                    <a:bodyPr/>
                    <a:lstStyle/>
                    <a:p>
                      <a:pPr marL="0" marR="0">
                        <a:spcBef>
                          <a:spcPts val="0"/>
                        </a:spcBef>
                        <a:spcAft>
                          <a:spcPts val="0"/>
                        </a:spcAft>
                      </a:pPr>
                      <a:r>
                        <a:rPr lang="en-US" sz="2000">
                          <a:effectLst/>
                          <a:latin typeface="+mn-lt"/>
                          <a:ea typeface="Calibri" panose="020F0502020204030204" pitchFamily="34" charset="0"/>
                          <a:cs typeface="Times New Roman" panose="02020603050405020304" pitchFamily="18" charset="0"/>
                        </a:rPr>
                        <a:t>182</a:t>
                      </a:r>
                    </a:p>
                  </a:txBody>
                  <a:tcPr marL="68580" marR="68580" marT="0" marB="0"/>
                </a:tc>
                <a:tc>
                  <a:txBody>
                    <a:bodyPr/>
                    <a:lstStyle/>
                    <a:p>
                      <a:pPr marL="0" marR="0">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182</a:t>
                      </a:r>
                    </a:p>
                  </a:txBody>
                  <a:tcPr marL="68580" marR="68580" marT="0" marB="0"/>
                </a:tc>
                <a:tc>
                  <a:txBody>
                    <a:bodyPr/>
                    <a:lstStyle/>
                    <a:p>
                      <a:pPr marL="0" marR="0">
                        <a:spcBef>
                          <a:spcPts val="0"/>
                        </a:spcBef>
                        <a:spcAft>
                          <a:spcPts val="0"/>
                        </a:spcAft>
                      </a:pPr>
                      <a:r>
                        <a:rPr lang="en-US" sz="2000">
                          <a:effectLst/>
                          <a:latin typeface="+mn-lt"/>
                          <a:ea typeface="Calibri" panose="020F0502020204030204" pitchFamily="34" charset="0"/>
                          <a:cs typeface="Times New Roman" panose="02020603050405020304" pitchFamily="18" charset="0"/>
                        </a:rPr>
                        <a:t>182</a:t>
                      </a:r>
                    </a:p>
                  </a:txBody>
                  <a:tcPr marL="68580" marR="68580" marT="0" marB="0"/>
                </a:tc>
                <a:tc>
                  <a:txBody>
                    <a:bodyPr/>
                    <a:lstStyle/>
                    <a:p>
                      <a:pPr marL="0" marR="0">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182</a:t>
                      </a:r>
                    </a:p>
                  </a:txBody>
                  <a:tcPr marL="68580" marR="68580" marT="0" marB="0"/>
                </a:tc>
              </a:tr>
            </a:tbl>
          </a:graphicData>
        </a:graphic>
      </p:graphicFrame>
      <p:sp>
        <p:nvSpPr>
          <p:cNvPr id="8" name="TextBox 7"/>
          <p:cNvSpPr txBox="1"/>
          <p:nvPr/>
        </p:nvSpPr>
        <p:spPr>
          <a:xfrm>
            <a:off x="838200" y="1690688"/>
            <a:ext cx="10320130" cy="830997"/>
          </a:xfrm>
          <a:prstGeom prst="rect">
            <a:avLst/>
          </a:prstGeom>
          <a:noFill/>
        </p:spPr>
        <p:txBody>
          <a:bodyPr wrap="square" rtlCol="0">
            <a:spAutoFit/>
          </a:bodyPr>
          <a:lstStyle/>
          <a:p>
            <a:r>
              <a:rPr lang="en-US" sz="2400" dirty="0" smtClean="0"/>
              <a:t>Students perform at or above their educational level as compared to schema scores detailed by level of education and drawn from large sample (N=10,553)</a:t>
            </a:r>
            <a:endParaRPr lang="en-US" sz="2400" dirty="0"/>
          </a:p>
        </p:txBody>
      </p:sp>
    </p:spTree>
    <p:extLst>
      <p:ext uri="{BB962C8B-B14F-4D97-AF65-F5344CB8AC3E}">
        <p14:creationId xmlns:p14="http://schemas.microsoft.com/office/powerpoint/2010/main" val="40129470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Indirect Measures</a:t>
            </a:r>
            <a:endParaRPr lang="en-US" dirty="0"/>
          </a:p>
        </p:txBody>
      </p:sp>
      <p:sp>
        <p:nvSpPr>
          <p:cNvPr id="3" name="Content Placeholder 2"/>
          <p:cNvSpPr>
            <a:spLocks noGrp="1"/>
          </p:cNvSpPr>
          <p:nvPr>
            <p:ph idx="1"/>
          </p:nvPr>
        </p:nvSpPr>
        <p:spPr>
          <a:xfrm>
            <a:off x="445700" y="2152196"/>
            <a:ext cx="9427643" cy="4351338"/>
          </a:xfrm>
        </p:spPr>
        <p:txBody>
          <a:bodyPr>
            <a:normAutofit/>
          </a:bodyPr>
          <a:lstStyle/>
          <a:p>
            <a:r>
              <a:rPr lang="en-US" sz="2600" dirty="0" smtClean="0"/>
              <a:t>National Survey of Student Engagement (NSSE)</a:t>
            </a:r>
          </a:p>
          <a:p>
            <a:pPr lvl="1"/>
            <a:r>
              <a:rPr lang="en-US" sz="2600" dirty="0" smtClean="0"/>
              <a:t>Institutional </a:t>
            </a:r>
            <a:r>
              <a:rPr lang="en-US" sz="2600" dirty="0"/>
              <a:t>Trends (2013, 2014, 2015) </a:t>
            </a:r>
          </a:p>
          <a:p>
            <a:pPr lvl="1"/>
            <a:r>
              <a:rPr lang="en-US" sz="2600" dirty="0"/>
              <a:t>Comparison Groups (Loyola, Jesuit, Carnegie Class, General Reference Group) – Freshman and Seniors (Spring 2015)</a:t>
            </a:r>
            <a:endParaRPr lang="en-US" sz="2600" dirty="0" smtClean="0"/>
          </a:p>
          <a:p>
            <a:r>
              <a:rPr lang="en-US" sz="2600" dirty="0" smtClean="0"/>
              <a:t>Student Satisfaction Inventory (SSI)</a:t>
            </a:r>
          </a:p>
          <a:p>
            <a:pPr lvl="1"/>
            <a:r>
              <a:rPr lang="en-US" sz="2600" dirty="0" smtClean="0"/>
              <a:t>Spring 2014</a:t>
            </a:r>
          </a:p>
          <a:p>
            <a:r>
              <a:rPr lang="en-US" sz="2600" dirty="0" smtClean="0"/>
              <a:t>Course Evaluations</a:t>
            </a:r>
          </a:p>
          <a:p>
            <a:pPr lvl="1"/>
            <a:r>
              <a:rPr lang="en-US" sz="2600" dirty="0" smtClean="0"/>
              <a:t>AY 2014-15</a:t>
            </a:r>
          </a:p>
          <a:p>
            <a:pPr lvl="1"/>
            <a:r>
              <a:rPr lang="en-US" sz="2600" dirty="0" smtClean="0"/>
              <a:t>AY 2015-16</a:t>
            </a:r>
            <a:endParaRPr lang="en-US" sz="2600" dirty="0"/>
          </a:p>
        </p:txBody>
      </p:sp>
      <p:sp>
        <p:nvSpPr>
          <p:cNvPr id="4" name="Oval 3"/>
          <p:cNvSpPr/>
          <p:nvPr/>
        </p:nvSpPr>
        <p:spPr>
          <a:xfrm>
            <a:off x="7814915" y="365125"/>
            <a:ext cx="3372929" cy="21393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Student feedback on select items related to the Loyola Core</a:t>
            </a:r>
            <a:endParaRPr lang="en-US" dirty="0"/>
          </a:p>
        </p:txBody>
      </p:sp>
    </p:spTree>
    <p:extLst>
      <p:ext uri="{BB962C8B-B14F-4D97-AF65-F5344CB8AC3E}">
        <p14:creationId xmlns:p14="http://schemas.microsoft.com/office/powerpoint/2010/main" val="37891673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a:t>
            </a:r>
            <a:endParaRPr lang="en-US" dirty="0"/>
          </a:p>
        </p:txBody>
      </p:sp>
      <p:sp>
        <p:nvSpPr>
          <p:cNvPr id="3" name="Content Placeholder 2"/>
          <p:cNvSpPr>
            <a:spLocks noGrp="1"/>
          </p:cNvSpPr>
          <p:nvPr>
            <p:ph idx="1"/>
          </p:nvPr>
        </p:nvSpPr>
        <p:spPr/>
        <p:txBody>
          <a:bodyPr/>
          <a:lstStyle/>
          <a:p>
            <a:r>
              <a:rPr lang="en-US" dirty="0" smtClean="0"/>
              <a:t>Key implications of results for institutional planning purposes</a:t>
            </a:r>
          </a:p>
          <a:p>
            <a:r>
              <a:rPr lang="en-US" dirty="0" smtClean="0"/>
              <a:t>How results can inform future quality enhancement initiatives</a:t>
            </a:r>
          </a:p>
          <a:p>
            <a:r>
              <a:rPr lang="en-US" dirty="0" smtClean="0"/>
              <a:t>Recommendations for close-the-loop actions</a:t>
            </a:r>
            <a:endParaRPr lang="en-US" dirty="0"/>
          </a:p>
        </p:txBody>
      </p:sp>
    </p:spTree>
    <p:extLst>
      <p:ext uri="{BB962C8B-B14F-4D97-AF65-F5344CB8AC3E}">
        <p14:creationId xmlns:p14="http://schemas.microsoft.com/office/powerpoint/2010/main" val="39261937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a:xfrm>
            <a:off x="369756" y="1690688"/>
            <a:ext cx="11267072" cy="4601255"/>
          </a:xfrm>
        </p:spPr>
        <p:txBody>
          <a:bodyPr>
            <a:normAutofit/>
          </a:bodyPr>
          <a:lstStyle/>
          <a:p>
            <a:r>
              <a:rPr lang="en-US" dirty="0"/>
              <a:t>Provide faculty </a:t>
            </a:r>
            <a:r>
              <a:rPr lang="en-US" dirty="0" smtClean="0"/>
              <a:t>LC </a:t>
            </a:r>
            <a:r>
              <a:rPr lang="en-US" dirty="0"/>
              <a:t>assessment </a:t>
            </a:r>
            <a:r>
              <a:rPr lang="en-US" dirty="0" smtClean="0"/>
              <a:t>results </a:t>
            </a:r>
          </a:p>
          <a:p>
            <a:r>
              <a:rPr lang="en-US" dirty="0" smtClean="0"/>
              <a:t>Frame </a:t>
            </a:r>
            <a:r>
              <a:rPr lang="en-US" dirty="0"/>
              <a:t>general education as connecting/impacting major </a:t>
            </a:r>
            <a:r>
              <a:rPr lang="en-US" dirty="0" smtClean="0"/>
              <a:t>programs</a:t>
            </a:r>
          </a:p>
          <a:p>
            <a:r>
              <a:rPr lang="en-US" dirty="0" smtClean="0"/>
              <a:t>Set targets or benchmarks for expectations of student performance</a:t>
            </a:r>
          </a:p>
          <a:p>
            <a:r>
              <a:rPr lang="en-US" dirty="0" smtClean="0"/>
              <a:t>Focus on testing upperclassman who have completed LC</a:t>
            </a:r>
          </a:p>
          <a:p>
            <a:r>
              <a:rPr lang="en-US" dirty="0" smtClean="0"/>
              <a:t>Request rapid response report </a:t>
            </a:r>
          </a:p>
          <a:p>
            <a:r>
              <a:rPr lang="en-US" dirty="0" smtClean="0"/>
              <a:t>Drill down on GPAs 			</a:t>
            </a:r>
            <a:r>
              <a:rPr lang="en-US" dirty="0"/>
              <a:t> </a:t>
            </a:r>
            <a:r>
              <a:rPr lang="en-US" dirty="0" smtClean="0"/>
              <a:t>      </a:t>
            </a:r>
            <a:r>
              <a:rPr lang="en-US" dirty="0" smtClean="0">
                <a:solidFill>
                  <a:schemeClr val="tx2">
                    <a:lumMod val="75000"/>
                  </a:schemeClr>
                </a:solidFill>
              </a:rPr>
              <a:t>ETS PP</a:t>
            </a:r>
          </a:p>
          <a:p>
            <a:r>
              <a:rPr lang="en-US" dirty="0" smtClean="0"/>
              <a:t>Scores ~ Student ID ~ Persistence </a:t>
            </a:r>
          </a:p>
          <a:p>
            <a:r>
              <a:rPr lang="en-US" dirty="0"/>
              <a:t>Focus actions on select group of students or </a:t>
            </a:r>
            <a:r>
              <a:rPr lang="en-US" dirty="0" smtClean="0"/>
              <a:t>courses</a:t>
            </a:r>
          </a:p>
          <a:p>
            <a:r>
              <a:rPr lang="en-US" dirty="0" smtClean="0"/>
              <a:t>Survey faculty for input regarding how to improve core competencies</a:t>
            </a:r>
          </a:p>
        </p:txBody>
      </p:sp>
      <p:sp>
        <p:nvSpPr>
          <p:cNvPr id="6" name="Right Brace 5"/>
          <p:cNvSpPr/>
          <p:nvPr/>
        </p:nvSpPr>
        <p:spPr>
          <a:xfrm>
            <a:off x="5508172" y="3712028"/>
            <a:ext cx="696685" cy="1524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0818992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this important?</a:t>
            </a:r>
            <a:endParaRPr lang="en-US" dirty="0"/>
          </a:p>
        </p:txBody>
      </p:sp>
      <p:sp>
        <p:nvSpPr>
          <p:cNvPr id="3" name="Content Placeholder 2"/>
          <p:cNvSpPr>
            <a:spLocks noGrp="1"/>
          </p:cNvSpPr>
          <p:nvPr>
            <p:ph idx="1"/>
          </p:nvPr>
        </p:nvSpPr>
        <p:spPr>
          <a:xfrm>
            <a:off x="677334" y="1617125"/>
            <a:ext cx="10513180" cy="4838104"/>
          </a:xfrm>
        </p:spPr>
        <p:txBody>
          <a:bodyPr>
            <a:normAutofit/>
          </a:bodyPr>
          <a:lstStyle/>
          <a:p>
            <a:r>
              <a:rPr lang="en-US" dirty="0" smtClean="0"/>
              <a:t>Identified key areas, core competencies, student learning outcomes</a:t>
            </a:r>
          </a:p>
          <a:p>
            <a:r>
              <a:rPr lang="en-US" dirty="0" smtClean="0"/>
              <a:t>Designed curriculum with required courses</a:t>
            </a:r>
          </a:p>
          <a:p>
            <a:r>
              <a:rPr lang="en-US" dirty="0" smtClean="0"/>
              <a:t>Advise students how to best select from menu</a:t>
            </a:r>
          </a:p>
          <a:p>
            <a:r>
              <a:rPr lang="en-US" dirty="0" smtClean="0"/>
              <a:t>Approximately 1/3 of each undergraduate degree</a:t>
            </a:r>
          </a:p>
          <a:p>
            <a:r>
              <a:rPr lang="en-US" dirty="0" smtClean="0"/>
              <a:t>Professional obligation</a:t>
            </a:r>
          </a:p>
          <a:p>
            <a:r>
              <a:rPr lang="en-US" dirty="0" smtClean="0"/>
              <a:t>SACSCOC accreditation</a:t>
            </a:r>
          </a:p>
          <a:p>
            <a:pPr lvl="1"/>
            <a:r>
              <a:rPr lang="en-US" sz="2800" dirty="0" smtClean="0"/>
              <a:t>CR 2.7.3 General education</a:t>
            </a:r>
          </a:p>
          <a:p>
            <a:pPr lvl="1"/>
            <a:r>
              <a:rPr lang="en-US" sz="2800" dirty="0" smtClean="0"/>
              <a:t>CS 3.5.1 General education competencies</a:t>
            </a:r>
          </a:p>
          <a:p>
            <a:pPr lvl="1"/>
            <a:r>
              <a:rPr lang="en-US" sz="2800" dirty="0" smtClean="0"/>
              <a:t>CS 3.5.3 Undergraduate program requirements</a:t>
            </a:r>
          </a:p>
          <a:p>
            <a:pPr lvl="1"/>
            <a:endParaRPr lang="en-US" dirty="0"/>
          </a:p>
        </p:txBody>
      </p:sp>
    </p:spTree>
    <p:extLst>
      <p:ext uri="{BB962C8B-B14F-4D97-AF65-F5344CB8AC3E}">
        <p14:creationId xmlns:p14="http://schemas.microsoft.com/office/powerpoint/2010/main" val="14043339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Instruments</a:t>
            </a:r>
            <a:endParaRPr lang="en-US" dirty="0"/>
          </a:p>
        </p:txBody>
      </p:sp>
      <p:sp>
        <p:nvSpPr>
          <p:cNvPr id="3" name="Content Placeholder 2"/>
          <p:cNvSpPr>
            <a:spLocks noGrp="1"/>
          </p:cNvSpPr>
          <p:nvPr>
            <p:ph idx="1"/>
          </p:nvPr>
        </p:nvSpPr>
        <p:spPr/>
        <p:txBody>
          <a:bodyPr/>
          <a:lstStyle/>
          <a:p>
            <a:pPr marL="0" indent="0">
              <a:buNone/>
            </a:pPr>
            <a:r>
              <a:rPr lang="en-US" dirty="0"/>
              <a:t>ETS Proficiency Profile</a:t>
            </a:r>
          </a:p>
          <a:p>
            <a:pPr marL="0" indent="0">
              <a:buNone/>
            </a:pPr>
            <a:r>
              <a:rPr lang="en-US" u="sng" dirty="0" smtClean="0">
                <a:hlinkClick r:id="rId2"/>
              </a:rPr>
              <a:t>http</a:t>
            </a:r>
            <a:r>
              <a:rPr lang="en-US" u="sng" dirty="0">
                <a:hlinkClick r:id="rId2"/>
              </a:rPr>
              <a:t>://www.ets.org/proficiencyprofile/about</a:t>
            </a:r>
            <a:endParaRPr lang="en-US" dirty="0"/>
          </a:p>
          <a:p>
            <a:pPr marL="0" indent="0">
              <a:buNone/>
            </a:pPr>
            <a:endParaRPr lang="en-US" dirty="0" smtClean="0"/>
          </a:p>
          <a:p>
            <a:pPr marL="0" indent="0">
              <a:buNone/>
            </a:pPr>
            <a:r>
              <a:rPr lang="en-US" dirty="0" smtClean="0"/>
              <a:t>Standardized </a:t>
            </a:r>
            <a:r>
              <a:rPr lang="en-US" dirty="0"/>
              <a:t>Assessment of Information Literacy Test</a:t>
            </a:r>
          </a:p>
          <a:p>
            <a:pPr marL="0" indent="0">
              <a:buNone/>
            </a:pPr>
            <a:r>
              <a:rPr lang="en-US" u="sng" dirty="0">
                <a:hlinkClick r:id="rId3"/>
              </a:rPr>
              <a:t>https://www.projectsails.org</a:t>
            </a:r>
            <a:endParaRPr lang="en-US" dirty="0"/>
          </a:p>
          <a:p>
            <a:pPr marL="0" indent="0">
              <a:buNone/>
            </a:pPr>
            <a:endParaRPr lang="en-US" dirty="0" smtClean="0"/>
          </a:p>
          <a:p>
            <a:pPr marL="0" indent="0">
              <a:buNone/>
            </a:pPr>
            <a:r>
              <a:rPr lang="en-US" dirty="0" smtClean="0"/>
              <a:t>Defining </a:t>
            </a:r>
            <a:r>
              <a:rPr lang="en-US" dirty="0"/>
              <a:t>Issues Test</a:t>
            </a:r>
          </a:p>
          <a:p>
            <a:pPr marL="0" indent="0">
              <a:buNone/>
            </a:pPr>
            <a:r>
              <a:rPr lang="en-US" u="sng" dirty="0">
                <a:hlinkClick r:id="rId4"/>
              </a:rPr>
              <a:t>http://ethicaldevelopment.ua.edu/dit-and-dit-2/</a:t>
            </a:r>
            <a:endParaRPr lang="en-US" dirty="0"/>
          </a:p>
          <a:p>
            <a:endParaRPr lang="en-US" dirty="0"/>
          </a:p>
        </p:txBody>
      </p:sp>
    </p:spTree>
    <p:extLst>
      <p:ext uri="{BB962C8B-B14F-4D97-AF65-F5344CB8AC3E}">
        <p14:creationId xmlns:p14="http://schemas.microsoft.com/office/powerpoint/2010/main" val="14664035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Education</a:t>
            </a:r>
            <a:endParaRPr lang="en-US" dirty="0"/>
          </a:p>
        </p:txBody>
      </p:sp>
      <p:sp>
        <p:nvSpPr>
          <p:cNvPr id="3" name="Content Placeholder 2"/>
          <p:cNvSpPr>
            <a:spLocks noGrp="1"/>
          </p:cNvSpPr>
          <p:nvPr>
            <p:ph idx="1"/>
          </p:nvPr>
        </p:nvSpPr>
        <p:spPr>
          <a:xfrm>
            <a:off x="677333" y="1556741"/>
            <a:ext cx="9794723" cy="4662905"/>
          </a:xfrm>
        </p:spPr>
        <p:txBody>
          <a:bodyPr>
            <a:normAutofit/>
          </a:bodyPr>
          <a:lstStyle/>
          <a:p>
            <a:pPr marL="0" indent="0">
              <a:buNone/>
            </a:pPr>
            <a:r>
              <a:rPr lang="en-US" dirty="0" smtClean="0"/>
              <a:t>The general education component of each undergraduate degree is designed to foster student competency in five key areas:</a:t>
            </a:r>
          </a:p>
          <a:p>
            <a:pPr marL="0" indent="0">
              <a:buNone/>
            </a:pPr>
            <a:endParaRPr lang="en-US" dirty="0"/>
          </a:p>
          <a:p>
            <a:r>
              <a:rPr lang="en-US" dirty="0" smtClean="0"/>
              <a:t>Critical Thinking</a:t>
            </a:r>
          </a:p>
          <a:p>
            <a:r>
              <a:rPr lang="en-US" dirty="0" smtClean="0"/>
              <a:t>Communication</a:t>
            </a:r>
          </a:p>
          <a:p>
            <a:r>
              <a:rPr lang="en-US" dirty="0" smtClean="0"/>
              <a:t>Quantitative Reasoning</a:t>
            </a:r>
          </a:p>
          <a:p>
            <a:r>
              <a:rPr lang="en-US" dirty="0" smtClean="0"/>
              <a:t>Information Literacy</a:t>
            </a:r>
          </a:p>
          <a:p>
            <a:r>
              <a:rPr lang="en-US" dirty="0" smtClean="0"/>
              <a:t>Ethical Reasoning</a:t>
            </a:r>
          </a:p>
          <a:p>
            <a:pPr lvl="1"/>
            <a:endParaRPr lang="en-US" dirty="0"/>
          </a:p>
          <a:p>
            <a:pPr lvl="1"/>
            <a:endParaRPr lang="en-US" dirty="0" smtClean="0"/>
          </a:p>
          <a:p>
            <a:pPr lvl="1"/>
            <a:endParaRPr lang="en-US" dirty="0"/>
          </a:p>
        </p:txBody>
      </p:sp>
    </p:spTree>
    <p:extLst>
      <p:ext uri="{BB962C8B-B14F-4D97-AF65-F5344CB8AC3E}">
        <p14:creationId xmlns:p14="http://schemas.microsoft.com/office/powerpoint/2010/main" val="38516093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54100006"/>
              </p:ext>
            </p:extLst>
          </p:nvPr>
        </p:nvGraphicFramePr>
        <p:xfrm>
          <a:off x="669188" y="183751"/>
          <a:ext cx="5592716" cy="6517987"/>
        </p:xfrm>
        <a:graphic>
          <a:graphicData uri="http://schemas.openxmlformats.org/drawingml/2006/table">
            <a:tbl>
              <a:tblPr firstRow="1" bandRow="1">
                <a:tableStyleId>{5C22544A-7EE6-4342-B048-85BDC9FD1C3A}</a:tableStyleId>
              </a:tblPr>
              <a:tblGrid>
                <a:gridCol w="1483703"/>
                <a:gridCol w="1875099"/>
                <a:gridCol w="2233914"/>
              </a:tblGrid>
              <a:tr h="383411">
                <a:tc>
                  <a:txBody>
                    <a:bodyPr/>
                    <a:lstStyle/>
                    <a:p>
                      <a:r>
                        <a:rPr lang="en-US" dirty="0" smtClean="0"/>
                        <a:t>Department</a:t>
                      </a:r>
                      <a:endParaRPr lang="en-US" dirty="0"/>
                    </a:p>
                  </a:txBody>
                  <a:tcPr/>
                </a:tc>
                <a:tc>
                  <a:txBody>
                    <a:bodyPr/>
                    <a:lstStyle/>
                    <a:p>
                      <a:r>
                        <a:rPr lang="en-US" dirty="0" smtClean="0"/>
                        <a:t>Sections Offered</a:t>
                      </a:r>
                      <a:endParaRPr lang="en-US" dirty="0"/>
                    </a:p>
                  </a:txBody>
                  <a:tcPr/>
                </a:tc>
                <a:tc>
                  <a:txBody>
                    <a:bodyPr/>
                    <a:lstStyle/>
                    <a:p>
                      <a:r>
                        <a:rPr lang="en-US" dirty="0" smtClean="0"/>
                        <a:t>Sections Requested</a:t>
                      </a:r>
                      <a:endParaRPr lang="en-US" dirty="0"/>
                    </a:p>
                  </a:txBody>
                  <a:tcPr/>
                </a:tc>
              </a:tr>
              <a:tr h="383411">
                <a:tc>
                  <a:txBody>
                    <a:bodyPr/>
                    <a:lstStyle/>
                    <a:p>
                      <a:r>
                        <a:rPr lang="en-US" dirty="0" smtClean="0"/>
                        <a:t>BIOL</a:t>
                      </a:r>
                      <a:endParaRPr lang="en-US" dirty="0"/>
                    </a:p>
                  </a:txBody>
                  <a:tcPr/>
                </a:tc>
                <a:tc>
                  <a:txBody>
                    <a:bodyPr/>
                    <a:lstStyle/>
                    <a:p>
                      <a:r>
                        <a:rPr lang="en-US" dirty="0" smtClean="0"/>
                        <a:t>4</a:t>
                      </a:r>
                      <a:endParaRPr lang="en-US" dirty="0"/>
                    </a:p>
                  </a:txBody>
                  <a:tcPr/>
                </a:tc>
                <a:tc>
                  <a:txBody>
                    <a:bodyPr/>
                    <a:lstStyle/>
                    <a:p>
                      <a:r>
                        <a:rPr lang="en-US" dirty="0" smtClean="0"/>
                        <a:t>1</a:t>
                      </a:r>
                      <a:endParaRPr lang="en-US" dirty="0"/>
                    </a:p>
                  </a:txBody>
                  <a:tcPr/>
                </a:tc>
              </a:tr>
              <a:tr h="383411">
                <a:tc>
                  <a:txBody>
                    <a:bodyPr/>
                    <a:lstStyle/>
                    <a:p>
                      <a:r>
                        <a:rPr lang="en-US" dirty="0" smtClean="0"/>
                        <a:t>CHEM</a:t>
                      </a:r>
                      <a:endParaRPr lang="en-US" dirty="0"/>
                    </a:p>
                  </a:txBody>
                  <a:tcPr/>
                </a:tc>
                <a:tc>
                  <a:txBody>
                    <a:bodyPr/>
                    <a:lstStyle/>
                    <a:p>
                      <a:r>
                        <a:rPr lang="en-US" dirty="0" smtClean="0"/>
                        <a:t>2</a:t>
                      </a:r>
                      <a:endParaRPr lang="en-US" dirty="0"/>
                    </a:p>
                  </a:txBody>
                  <a:tcPr/>
                </a:tc>
                <a:tc>
                  <a:txBody>
                    <a:bodyPr/>
                    <a:lstStyle/>
                    <a:p>
                      <a:r>
                        <a:rPr lang="en-US" dirty="0" smtClean="0"/>
                        <a:t>1</a:t>
                      </a:r>
                      <a:endParaRPr lang="en-US" dirty="0"/>
                    </a:p>
                  </a:txBody>
                  <a:tcPr/>
                </a:tc>
              </a:tr>
              <a:tr h="383411">
                <a:tc>
                  <a:txBody>
                    <a:bodyPr/>
                    <a:lstStyle/>
                    <a:p>
                      <a:r>
                        <a:rPr lang="en-US" dirty="0" smtClean="0"/>
                        <a:t>CLHUN</a:t>
                      </a:r>
                      <a:endParaRPr lang="en-US" dirty="0"/>
                    </a:p>
                  </a:txBody>
                  <a:tcPr/>
                </a:tc>
                <a:tc>
                  <a:txBody>
                    <a:bodyPr/>
                    <a:lstStyle/>
                    <a:p>
                      <a:r>
                        <a:rPr lang="en-US" dirty="0" smtClean="0"/>
                        <a:t>2</a:t>
                      </a:r>
                      <a:endParaRPr lang="en-US" dirty="0"/>
                    </a:p>
                  </a:txBody>
                  <a:tcPr/>
                </a:tc>
                <a:tc>
                  <a:txBody>
                    <a:bodyPr/>
                    <a:lstStyle/>
                    <a:p>
                      <a:r>
                        <a:rPr lang="en-US" dirty="0" smtClean="0"/>
                        <a:t>1</a:t>
                      </a:r>
                      <a:endParaRPr lang="en-US" dirty="0"/>
                    </a:p>
                  </a:txBody>
                  <a:tcPr/>
                </a:tc>
              </a:tr>
              <a:tr h="383411">
                <a:tc>
                  <a:txBody>
                    <a:bodyPr/>
                    <a:lstStyle/>
                    <a:p>
                      <a:r>
                        <a:rPr lang="en-US" dirty="0" smtClean="0"/>
                        <a:t>CMMN</a:t>
                      </a:r>
                      <a:endParaRPr lang="en-US" dirty="0"/>
                    </a:p>
                  </a:txBody>
                  <a:tcPr/>
                </a:tc>
                <a:tc>
                  <a:txBody>
                    <a:bodyPr/>
                    <a:lstStyle/>
                    <a:p>
                      <a:r>
                        <a:rPr lang="en-US" dirty="0" smtClean="0"/>
                        <a:t>2</a:t>
                      </a:r>
                      <a:endParaRPr lang="en-US" dirty="0"/>
                    </a:p>
                  </a:txBody>
                  <a:tcPr/>
                </a:tc>
                <a:tc>
                  <a:txBody>
                    <a:bodyPr/>
                    <a:lstStyle/>
                    <a:p>
                      <a:r>
                        <a:rPr lang="en-US" dirty="0" smtClean="0"/>
                        <a:t>1</a:t>
                      </a:r>
                      <a:endParaRPr lang="en-US" dirty="0"/>
                    </a:p>
                  </a:txBody>
                  <a:tcPr/>
                </a:tc>
              </a:tr>
              <a:tr h="383411">
                <a:tc>
                  <a:txBody>
                    <a:bodyPr/>
                    <a:lstStyle/>
                    <a:p>
                      <a:r>
                        <a:rPr lang="en-US" dirty="0" smtClean="0"/>
                        <a:t>ENGL</a:t>
                      </a:r>
                      <a:endParaRPr lang="en-US" dirty="0"/>
                    </a:p>
                  </a:txBody>
                  <a:tcPr/>
                </a:tc>
                <a:tc>
                  <a:txBody>
                    <a:bodyPr/>
                    <a:lstStyle/>
                    <a:p>
                      <a:r>
                        <a:rPr lang="en-US" dirty="0" smtClean="0"/>
                        <a:t>20</a:t>
                      </a:r>
                      <a:endParaRPr lang="en-US" dirty="0"/>
                    </a:p>
                  </a:txBody>
                  <a:tcPr/>
                </a:tc>
                <a:tc>
                  <a:txBody>
                    <a:bodyPr/>
                    <a:lstStyle/>
                    <a:p>
                      <a:r>
                        <a:rPr lang="en-US" dirty="0" smtClean="0"/>
                        <a:t>6</a:t>
                      </a:r>
                      <a:endParaRPr lang="en-US" dirty="0"/>
                    </a:p>
                  </a:txBody>
                  <a:tcPr/>
                </a:tc>
              </a:tr>
              <a:tr h="383411">
                <a:tc>
                  <a:txBody>
                    <a:bodyPr/>
                    <a:lstStyle/>
                    <a:p>
                      <a:r>
                        <a:rPr lang="en-US" dirty="0" smtClean="0"/>
                        <a:t>HIST</a:t>
                      </a:r>
                      <a:endParaRPr lang="en-US" dirty="0"/>
                    </a:p>
                  </a:txBody>
                  <a:tcPr/>
                </a:tc>
                <a:tc>
                  <a:txBody>
                    <a:bodyPr/>
                    <a:lstStyle/>
                    <a:p>
                      <a:r>
                        <a:rPr lang="en-US" dirty="0" smtClean="0"/>
                        <a:t>15</a:t>
                      </a:r>
                      <a:endParaRPr lang="en-US" dirty="0"/>
                    </a:p>
                  </a:txBody>
                  <a:tcPr/>
                </a:tc>
                <a:tc>
                  <a:txBody>
                    <a:bodyPr/>
                    <a:lstStyle/>
                    <a:p>
                      <a:r>
                        <a:rPr lang="en-US" dirty="0" smtClean="0"/>
                        <a:t>6</a:t>
                      </a:r>
                      <a:endParaRPr lang="en-US" dirty="0"/>
                    </a:p>
                  </a:txBody>
                  <a:tcPr/>
                </a:tc>
              </a:tr>
              <a:tr h="383411">
                <a:tc>
                  <a:txBody>
                    <a:bodyPr/>
                    <a:lstStyle/>
                    <a:p>
                      <a:r>
                        <a:rPr lang="en-US" dirty="0" smtClean="0"/>
                        <a:t>MATH</a:t>
                      </a:r>
                      <a:endParaRPr lang="en-US" dirty="0"/>
                    </a:p>
                  </a:txBody>
                  <a:tcPr/>
                </a:tc>
                <a:tc>
                  <a:txBody>
                    <a:bodyPr/>
                    <a:lstStyle/>
                    <a:p>
                      <a:r>
                        <a:rPr lang="en-US" dirty="0" smtClean="0"/>
                        <a:t>3</a:t>
                      </a:r>
                      <a:endParaRPr lang="en-US" dirty="0"/>
                    </a:p>
                  </a:txBody>
                  <a:tcPr/>
                </a:tc>
                <a:tc>
                  <a:txBody>
                    <a:bodyPr/>
                    <a:lstStyle/>
                    <a:p>
                      <a:r>
                        <a:rPr lang="en-US" dirty="0" smtClean="0"/>
                        <a:t>1</a:t>
                      </a:r>
                      <a:endParaRPr lang="en-US" dirty="0"/>
                    </a:p>
                  </a:txBody>
                  <a:tcPr/>
                </a:tc>
              </a:tr>
              <a:tr h="383411">
                <a:tc>
                  <a:txBody>
                    <a:bodyPr/>
                    <a:lstStyle/>
                    <a:p>
                      <a:r>
                        <a:rPr lang="en-US" dirty="0" smtClean="0"/>
                        <a:t>MUGN</a:t>
                      </a:r>
                      <a:endParaRPr lang="en-US" dirty="0"/>
                    </a:p>
                  </a:txBody>
                  <a:tcPr/>
                </a:tc>
                <a:tc>
                  <a:txBody>
                    <a:bodyPr/>
                    <a:lstStyle/>
                    <a:p>
                      <a:r>
                        <a:rPr lang="en-US" dirty="0" smtClean="0"/>
                        <a:t>3</a:t>
                      </a:r>
                      <a:endParaRPr lang="en-US" dirty="0"/>
                    </a:p>
                  </a:txBody>
                  <a:tcPr/>
                </a:tc>
                <a:tc>
                  <a:txBody>
                    <a:bodyPr/>
                    <a:lstStyle/>
                    <a:p>
                      <a:r>
                        <a:rPr lang="en-US" dirty="0" smtClean="0"/>
                        <a:t>1</a:t>
                      </a:r>
                      <a:endParaRPr lang="en-US" dirty="0"/>
                    </a:p>
                  </a:txBody>
                  <a:tcPr/>
                </a:tc>
              </a:tr>
              <a:tr h="383411">
                <a:tc>
                  <a:txBody>
                    <a:bodyPr/>
                    <a:lstStyle/>
                    <a:p>
                      <a:r>
                        <a:rPr lang="en-US" dirty="0" smtClean="0"/>
                        <a:t>PHIL</a:t>
                      </a:r>
                      <a:endParaRPr lang="en-US" dirty="0"/>
                    </a:p>
                  </a:txBody>
                  <a:tcPr/>
                </a:tc>
                <a:tc>
                  <a:txBody>
                    <a:bodyPr/>
                    <a:lstStyle/>
                    <a:p>
                      <a:r>
                        <a:rPr lang="en-US" dirty="0" smtClean="0"/>
                        <a:t>25</a:t>
                      </a:r>
                      <a:endParaRPr lang="en-US" dirty="0"/>
                    </a:p>
                  </a:txBody>
                  <a:tcPr/>
                </a:tc>
                <a:tc>
                  <a:txBody>
                    <a:bodyPr/>
                    <a:lstStyle/>
                    <a:p>
                      <a:r>
                        <a:rPr lang="en-US" dirty="0" smtClean="0"/>
                        <a:t>6</a:t>
                      </a:r>
                      <a:endParaRPr lang="en-US" dirty="0"/>
                    </a:p>
                  </a:txBody>
                  <a:tcPr/>
                </a:tc>
              </a:tr>
              <a:tr h="383411">
                <a:tc>
                  <a:txBody>
                    <a:bodyPr/>
                    <a:lstStyle/>
                    <a:p>
                      <a:r>
                        <a:rPr lang="en-US" dirty="0" smtClean="0"/>
                        <a:t>PHYS</a:t>
                      </a:r>
                      <a:endParaRPr lang="en-US" dirty="0"/>
                    </a:p>
                  </a:txBody>
                  <a:tcPr/>
                </a:tc>
                <a:tc>
                  <a:txBody>
                    <a:bodyPr/>
                    <a:lstStyle/>
                    <a:p>
                      <a:r>
                        <a:rPr lang="en-US" dirty="0" smtClean="0"/>
                        <a:t>2</a:t>
                      </a:r>
                      <a:endParaRPr lang="en-US" dirty="0"/>
                    </a:p>
                  </a:txBody>
                  <a:tcPr/>
                </a:tc>
                <a:tc>
                  <a:txBody>
                    <a:bodyPr/>
                    <a:lstStyle/>
                    <a:p>
                      <a:r>
                        <a:rPr lang="en-US" dirty="0" smtClean="0"/>
                        <a:t>1</a:t>
                      </a:r>
                      <a:endParaRPr lang="en-US" dirty="0"/>
                    </a:p>
                  </a:txBody>
                  <a:tcPr/>
                </a:tc>
              </a:tr>
              <a:tr h="3834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POLI</a:t>
                      </a:r>
                    </a:p>
                  </a:txBody>
                  <a:tcPr/>
                </a:tc>
                <a:tc>
                  <a:txBody>
                    <a:bodyPr/>
                    <a:lstStyle/>
                    <a:p>
                      <a:r>
                        <a:rPr lang="en-US" dirty="0" smtClean="0"/>
                        <a:t>2</a:t>
                      </a:r>
                      <a:endParaRPr lang="en-US" dirty="0"/>
                    </a:p>
                  </a:txBody>
                  <a:tcPr/>
                </a:tc>
                <a:tc>
                  <a:txBody>
                    <a:bodyPr/>
                    <a:lstStyle/>
                    <a:p>
                      <a:r>
                        <a:rPr lang="en-US" dirty="0" smtClean="0"/>
                        <a:t>1</a:t>
                      </a:r>
                      <a:endParaRPr lang="en-US" dirty="0"/>
                    </a:p>
                  </a:txBody>
                  <a:tcPr/>
                </a:tc>
              </a:tr>
              <a:tr h="383411">
                <a:tc>
                  <a:txBody>
                    <a:bodyPr/>
                    <a:lstStyle/>
                    <a:p>
                      <a:r>
                        <a:rPr lang="en-US" dirty="0" smtClean="0"/>
                        <a:t>RELS</a:t>
                      </a:r>
                      <a:endParaRPr lang="en-US" dirty="0"/>
                    </a:p>
                  </a:txBody>
                  <a:tcPr/>
                </a:tc>
                <a:tc>
                  <a:txBody>
                    <a:bodyPr/>
                    <a:lstStyle/>
                    <a:p>
                      <a:r>
                        <a:rPr lang="en-US" dirty="0" smtClean="0"/>
                        <a:t>21</a:t>
                      </a:r>
                      <a:endParaRPr lang="en-US" dirty="0"/>
                    </a:p>
                  </a:txBody>
                  <a:tcPr/>
                </a:tc>
                <a:tc>
                  <a:txBody>
                    <a:bodyPr/>
                    <a:lstStyle/>
                    <a:p>
                      <a:r>
                        <a:rPr lang="en-US" dirty="0" smtClean="0"/>
                        <a:t>6</a:t>
                      </a:r>
                      <a:endParaRPr lang="en-US" dirty="0"/>
                    </a:p>
                  </a:txBody>
                  <a:tcPr/>
                </a:tc>
              </a:tr>
              <a:tr h="383411">
                <a:tc>
                  <a:txBody>
                    <a:bodyPr/>
                    <a:lstStyle/>
                    <a:p>
                      <a:r>
                        <a:rPr lang="en-US" dirty="0" smtClean="0"/>
                        <a:t>SCIE</a:t>
                      </a:r>
                      <a:endParaRPr lang="en-US" dirty="0"/>
                    </a:p>
                  </a:txBody>
                  <a:tcPr/>
                </a:tc>
                <a:tc>
                  <a:txBody>
                    <a:bodyPr/>
                    <a:lstStyle/>
                    <a:p>
                      <a:r>
                        <a:rPr lang="en-US" dirty="0" smtClean="0"/>
                        <a:t>7</a:t>
                      </a:r>
                      <a:endParaRPr lang="en-US" dirty="0"/>
                    </a:p>
                  </a:txBody>
                  <a:tcPr/>
                </a:tc>
                <a:tc>
                  <a:txBody>
                    <a:bodyPr/>
                    <a:lstStyle/>
                    <a:p>
                      <a:r>
                        <a:rPr lang="en-US" dirty="0" smtClean="0"/>
                        <a:t>3</a:t>
                      </a:r>
                      <a:endParaRPr lang="en-US" dirty="0"/>
                    </a:p>
                  </a:txBody>
                  <a:tcPr/>
                </a:tc>
              </a:tr>
              <a:tr h="383411">
                <a:tc>
                  <a:txBody>
                    <a:bodyPr/>
                    <a:lstStyle/>
                    <a:p>
                      <a:r>
                        <a:rPr lang="en-US" dirty="0" smtClean="0"/>
                        <a:t>SOCI</a:t>
                      </a:r>
                      <a:endParaRPr lang="en-US" dirty="0"/>
                    </a:p>
                  </a:txBody>
                  <a:tcPr/>
                </a:tc>
                <a:tc>
                  <a:txBody>
                    <a:bodyPr/>
                    <a:lstStyle/>
                    <a:p>
                      <a:r>
                        <a:rPr lang="en-US" dirty="0" smtClean="0"/>
                        <a:t>7</a:t>
                      </a:r>
                      <a:endParaRPr lang="en-US" dirty="0"/>
                    </a:p>
                  </a:txBody>
                  <a:tcPr/>
                </a:tc>
                <a:tc>
                  <a:txBody>
                    <a:bodyPr/>
                    <a:lstStyle/>
                    <a:p>
                      <a:r>
                        <a:rPr lang="en-US" dirty="0" smtClean="0"/>
                        <a:t>3</a:t>
                      </a:r>
                      <a:endParaRPr lang="en-US" dirty="0"/>
                    </a:p>
                  </a:txBody>
                  <a:tcPr/>
                </a:tc>
              </a:tr>
              <a:tr h="383411">
                <a:tc>
                  <a:txBody>
                    <a:bodyPr/>
                    <a:lstStyle/>
                    <a:p>
                      <a:r>
                        <a:rPr lang="en-US" dirty="0" smtClean="0"/>
                        <a:t>VISA</a:t>
                      </a:r>
                      <a:endParaRPr lang="en-US" dirty="0"/>
                    </a:p>
                  </a:txBody>
                  <a:tcPr/>
                </a:tc>
                <a:tc>
                  <a:txBody>
                    <a:bodyPr/>
                    <a:lstStyle/>
                    <a:p>
                      <a:r>
                        <a:rPr lang="en-US" dirty="0" smtClean="0"/>
                        <a:t>2</a:t>
                      </a:r>
                      <a:endParaRPr lang="en-US" dirty="0"/>
                    </a:p>
                  </a:txBody>
                  <a:tcPr/>
                </a:tc>
                <a:tc>
                  <a:txBody>
                    <a:bodyPr/>
                    <a:lstStyle/>
                    <a:p>
                      <a:r>
                        <a:rPr lang="en-US" dirty="0" smtClean="0"/>
                        <a:t>1</a:t>
                      </a:r>
                      <a:endParaRPr lang="en-US" dirty="0"/>
                    </a:p>
                  </a:txBody>
                  <a:tcPr/>
                </a:tc>
              </a:tr>
              <a:tr h="383411">
                <a:tc>
                  <a:txBody>
                    <a:bodyPr/>
                    <a:lstStyle/>
                    <a:p>
                      <a:r>
                        <a:rPr lang="en-US" dirty="0" smtClean="0"/>
                        <a:t>TOTAL</a:t>
                      </a:r>
                      <a:endParaRPr lang="en-US" dirty="0"/>
                    </a:p>
                  </a:txBody>
                  <a:tcPr/>
                </a:tc>
                <a:tc>
                  <a:txBody>
                    <a:bodyPr/>
                    <a:lstStyle/>
                    <a:p>
                      <a:r>
                        <a:rPr lang="en-US" dirty="0" smtClean="0"/>
                        <a:t>121</a:t>
                      </a:r>
                      <a:endParaRPr lang="en-US" dirty="0"/>
                    </a:p>
                  </a:txBody>
                  <a:tcPr/>
                </a:tc>
                <a:tc>
                  <a:txBody>
                    <a:bodyPr/>
                    <a:lstStyle/>
                    <a:p>
                      <a:r>
                        <a:rPr lang="en-US" dirty="0" smtClean="0"/>
                        <a:t>51</a:t>
                      </a:r>
                      <a:endParaRPr lang="en-US" dirty="0"/>
                    </a:p>
                  </a:txBody>
                  <a:tcPr/>
                </a:tc>
              </a:tr>
            </a:tbl>
          </a:graphicData>
        </a:graphic>
      </p:graphicFrame>
      <p:sp>
        <p:nvSpPr>
          <p:cNvPr id="3" name="TextBox 2"/>
          <p:cNvSpPr txBox="1"/>
          <p:nvPr/>
        </p:nvSpPr>
        <p:spPr>
          <a:xfrm>
            <a:off x="6486144" y="484439"/>
            <a:ext cx="5242560" cy="6124754"/>
          </a:xfrm>
          <a:prstGeom prst="rect">
            <a:avLst/>
          </a:prstGeom>
          <a:noFill/>
        </p:spPr>
        <p:txBody>
          <a:bodyPr wrap="square" rtlCol="0">
            <a:spAutoFit/>
          </a:bodyPr>
          <a:lstStyle/>
          <a:p>
            <a:r>
              <a:rPr lang="en-US" sz="2800" b="1" dirty="0" smtClean="0"/>
              <a:t>Spring Testing</a:t>
            </a:r>
          </a:p>
          <a:p>
            <a:r>
              <a:rPr lang="en-US" sz="2800" dirty="0" smtClean="0"/>
              <a:t>ETS Proficiency Profile (Post Test)</a:t>
            </a:r>
          </a:p>
          <a:p>
            <a:r>
              <a:rPr lang="en-US" sz="2800" dirty="0" smtClean="0"/>
              <a:t>Standardized Assessment of   </a:t>
            </a:r>
          </a:p>
          <a:p>
            <a:r>
              <a:rPr lang="en-US" sz="2800" dirty="0" smtClean="0"/>
              <a:t>      Information Literacy Skills Set</a:t>
            </a:r>
          </a:p>
          <a:p>
            <a:endParaRPr lang="en-US" sz="2800" b="1" dirty="0"/>
          </a:p>
          <a:p>
            <a:r>
              <a:rPr lang="en-US" sz="2800" b="1" dirty="0" smtClean="0"/>
              <a:t>March 13 - April 7</a:t>
            </a:r>
          </a:p>
          <a:p>
            <a:endParaRPr lang="en-US" sz="2800" b="1" dirty="0"/>
          </a:p>
          <a:p>
            <a:r>
              <a:rPr lang="en-US" sz="2800" b="1" dirty="0" smtClean="0"/>
              <a:t>Juniors and Seniors only</a:t>
            </a:r>
          </a:p>
          <a:p>
            <a:endParaRPr lang="en-US" sz="2800" b="1" dirty="0"/>
          </a:p>
          <a:p>
            <a:r>
              <a:rPr lang="en-US" sz="2800" b="1" dirty="0" smtClean="0"/>
              <a:t>OIRE will work with instructors:</a:t>
            </a:r>
          </a:p>
          <a:p>
            <a:r>
              <a:rPr lang="en-US" sz="2800" dirty="0" smtClean="0"/>
              <a:t>Schedule</a:t>
            </a:r>
          </a:p>
          <a:p>
            <a:r>
              <a:rPr lang="en-US" sz="2800" dirty="0" smtClean="0"/>
              <a:t>Reserve computer lab </a:t>
            </a:r>
          </a:p>
          <a:p>
            <a:r>
              <a:rPr lang="en-US" sz="2800" dirty="0" smtClean="0"/>
              <a:t>Provide instructions</a:t>
            </a:r>
          </a:p>
          <a:p>
            <a:r>
              <a:rPr lang="en-US" sz="2800" dirty="0" smtClean="0"/>
              <a:t>Proctor</a:t>
            </a:r>
            <a:endParaRPr lang="en-US" sz="2800" dirty="0"/>
          </a:p>
        </p:txBody>
      </p:sp>
    </p:spTree>
    <p:extLst>
      <p:ext uri="{BB962C8B-B14F-4D97-AF65-F5344CB8AC3E}">
        <p14:creationId xmlns:p14="http://schemas.microsoft.com/office/powerpoint/2010/main" val="3105803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53143" y="0"/>
            <a:ext cx="10515600" cy="961345"/>
          </a:xfrm>
        </p:spPr>
        <p:txBody>
          <a:bodyPr>
            <a:normAutofit fontScale="90000"/>
          </a:bodyPr>
          <a:lstStyle/>
          <a:p>
            <a:r>
              <a:rPr lang="en-US" dirty="0" smtClean="0"/>
              <a:t>What do we want our students to learn?</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26537460"/>
              </p:ext>
            </p:extLst>
          </p:nvPr>
        </p:nvGraphicFramePr>
        <p:xfrm>
          <a:off x="108857" y="961345"/>
          <a:ext cx="11898086" cy="5738949"/>
        </p:xfrm>
        <a:graphic>
          <a:graphicData uri="http://schemas.openxmlformats.org/drawingml/2006/table">
            <a:tbl>
              <a:tblPr firstRow="1" bandRow="1">
                <a:tableStyleId>{5C22544A-7EE6-4342-B048-85BDC9FD1C3A}</a:tableStyleId>
              </a:tblPr>
              <a:tblGrid>
                <a:gridCol w="4985657"/>
                <a:gridCol w="6912429"/>
              </a:tblGrid>
              <a:tr h="413657">
                <a:tc>
                  <a:txBody>
                    <a:bodyPr/>
                    <a:lstStyle/>
                    <a:p>
                      <a:r>
                        <a:rPr lang="en-US" dirty="0" smtClean="0"/>
                        <a:t>Core Competencies</a:t>
                      </a:r>
                      <a:endParaRPr lang="en-US" dirty="0"/>
                    </a:p>
                  </a:txBody>
                  <a:tcPr/>
                </a:tc>
                <a:tc>
                  <a:txBody>
                    <a:bodyPr/>
                    <a:lstStyle/>
                    <a:p>
                      <a:r>
                        <a:rPr lang="en-US" dirty="0" smtClean="0"/>
                        <a:t>Student Learning Outcomes</a:t>
                      </a:r>
                      <a:endParaRPr lang="en-US" dirty="0"/>
                    </a:p>
                  </a:txBody>
                  <a:tcPr/>
                </a:tc>
              </a:tr>
              <a:tr h="10341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  Students will demonstrate the ability to        </a:t>
                      </a:r>
                      <a:r>
                        <a:rPr lang="en-US" sz="1800" kern="1200" dirty="0" smtClean="0">
                          <a:solidFill>
                            <a:schemeClr val="accent1">
                              <a:lumMod val="75000"/>
                            </a:schemeClr>
                          </a:solidFill>
                          <a:effectLst/>
                          <a:latin typeface="+mn-lt"/>
                          <a:ea typeface="+mn-ea"/>
                          <a:cs typeface="+mn-cs"/>
                        </a:rPr>
                        <a:t>think critically </a:t>
                      </a:r>
                      <a:r>
                        <a:rPr lang="en-US" sz="1800" kern="1200" dirty="0" smtClean="0">
                          <a:solidFill>
                            <a:schemeClr val="dk1"/>
                          </a:solidFill>
                          <a:effectLst/>
                          <a:latin typeface="+mn-lt"/>
                          <a:ea typeface="+mn-ea"/>
                          <a:cs typeface="+mn-cs"/>
                        </a:rPr>
                        <a:t>in a variety of contexts.</a:t>
                      </a:r>
                      <a:endParaRPr lang="en-US" sz="1800" dirty="0" smtClean="0"/>
                    </a:p>
                    <a:p>
                      <a:endParaRPr lang="en-US" sz="1800" dirty="0"/>
                    </a:p>
                  </a:txBody>
                  <a:tcPr/>
                </a:tc>
                <a:tc>
                  <a:txBody>
                    <a:bodyPr/>
                    <a:lstStyle/>
                    <a:p>
                      <a:r>
                        <a:rPr lang="en-US" sz="1800" kern="1200" dirty="0" smtClean="0">
                          <a:solidFill>
                            <a:schemeClr val="dk1"/>
                          </a:solidFill>
                          <a:effectLst/>
                          <a:latin typeface="+mn-lt"/>
                          <a:ea typeface="+mn-ea"/>
                          <a:cs typeface="+mn-cs"/>
                        </a:rPr>
                        <a:t>A.  Evaluate evidence.</a:t>
                      </a:r>
                    </a:p>
                    <a:p>
                      <a:r>
                        <a:rPr lang="en-US" sz="1800" kern="1200" dirty="0" smtClean="0">
                          <a:solidFill>
                            <a:schemeClr val="dk1"/>
                          </a:solidFill>
                          <a:effectLst/>
                          <a:latin typeface="+mn-lt"/>
                          <a:ea typeface="+mn-ea"/>
                          <a:cs typeface="+mn-cs"/>
                        </a:rPr>
                        <a:t>B.  Support a thesis with evidence.</a:t>
                      </a:r>
                    </a:p>
                    <a:p>
                      <a:r>
                        <a:rPr lang="en-US" sz="1800" kern="1200" dirty="0" smtClean="0">
                          <a:solidFill>
                            <a:schemeClr val="dk1"/>
                          </a:solidFill>
                          <a:effectLst/>
                          <a:latin typeface="+mn-lt"/>
                          <a:ea typeface="+mn-ea"/>
                          <a:cs typeface="+mn-cs"/>
                        </a:rPr>
                        <a:t>C.  Identify faulty logic in an argument/text…</a:t>
                      </a:r>
                    </a:p>
                  </a:txBody>
                  <a:tcPr/>
                </a:tc>
              </a:tr>
              <a:tr h="10341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2.  Students will demonstrate the ability to </a:t>
                      </a:r>
                      <a:r>
                        <a:rPr lang="en-US" sz="1800" kern="1200" dirty="0" smtClean="0">
                          <a:solidFill>
                            <a:schemeClr val="accent1">
                              <a:lumMod val="75000"/>
                            </a:schemeClr>
                          </a:solidFill>
                          <a:effectLst/>
                          <a:latin typeface="+mn-lt"/>
                          <a:ea typeface="+mn-ea"/>
                          <a:cs typeface="+mn-cs"/>
                        </a:rPr>
                        <a:t>communicate effectively </a:t>
                      </a:r>
                      <a:r>
                        <a:rPr lang="en-US" sz="1800" kern="1200" dirty="0" smtClean="0">
                          <a:solidFill>
                            <a:schemeClr val="dk1"/>
                          </a:solidFill>
                          <a:effectLst/>
                          <a:latin typeface="+mn-lt"/>
                          <a:ea typeface="+mn-ea"/>
                          <a:cs typeface="+mn-cs"/>
                        </a:rPr>
                        <a:t>in a variety of contexts.</a:t>
                      </a:r>
                      <a:endParaRPr lang="en-US" sz="1800" dirty="0" smtClean="0"/>
                    </a:p>
                    <a:p>
                      <a:endParaRPr lang="en-US" sz="1800" dirty="0"/>
                    </a:p>
                  </a:txBody>
                  <a:tcPr/>
                </a:tc>
                <a:tc>
                  <a:txBody>
                    <a:bodyPr/>
                    <a:lstStyle/>
                    <a:p>
                      <a:r>
                        <a:rPr lang="en-US" sz="1800" kern="1200" dirty="0" smtClean="0">
                          <a:solidFill>
                            <a:schemeClr val="dk1"/>
                          </a:solidFill>
                          <a:effectLst/>
                          <a:latin typeface="+mn-lt"/>
                          <a:ea typeface="+mn-ea"/>
                          <a:cs typeface="+mn-cs"/>
                        </a:rPr>
                        <a:t>A.  Formulate a position.</a:t>
                      </a:r>
                    </a:p>
                    <a:p>
                      <a:r>
                        <a:rPr lang="en-US" sz="1800" kern="1200" dirty="0" smtClean="0">
                          <a:solidFill>
                            <a:schemeClr val="dk1"/>
                          </a:solidFill>
                          <a:effectLst/>
                          <a:latin typeface="+mn-lt"/>
                          <a:ea typeface="+mn-ea"/>
                          <a:cs typeface="+mn-cs"/>
                        </a:rPr>
                        <a:t>B.  Organize information and defend a position.</a:t>
                      </a:r>
                    </a:p>
                    <a:p>
                      <a:r>
                        <a:rPr lang="en-US" sz="1800" kern="1200" dirty="0" smtClean="0">
                          <a:solidFill>
                            <a:schemeClr val="dk1"/>
                          </a:solidFill>
                          <a:effectLst/>
                          <a:latin typeface="+mn-lt"/>
                          <a:ea typeface="+mn-ea"/>
                          <a:cs typeface="+mn-cs"/>
                        </a:rPr>
                        <a:t>C.  Demonstrate a clear grasp of grammar and mechanics…</a:t>
                      </a:r>
                    </a:p>
                  </a:txBody>
                  <a:tcPr/>
                </a:tc>
              </a:tr>
              <a:tr h="10341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3.  Students will demonstrate the ability to use </a:t>
                      </a:r>
                      <a:r>
                        <a:rPr lang="en-US" sz="1800" kern="1200" dirty="0" smtClean="0">
                          <a:solidFill>
                            <a:schemeClr val="accent1">
                              <a:lumMod val="75000"/>
                            </a:schemeClr>
                          </a:solidFill>
                          <a:effectLst/>
                          <a:latin typeface="+mn-lt"/>
                          <a:ea typeface="+mn-ea"/>
                          <a:cs typeface="+mn-cs"/>
                        </a:rPr>
                        <a:t>quantitative reasoning </a:t>
                      </a:r>
                      <a:r>
                        <a:rPr lang="en-US" sz="1800" kern="1200" dirty="0" smtClean="0">
                          <a:solidFill>
                            <a:schemeClr val="dk1"/>
                          </a:solidFill>
                          <a:effectLst/>
                          <a:latin typeface="+mn-lt"/>
                          <a:ea typeface="+mn-ea"/>
                          <a:cs typeface="+mn-cs"/>
                        </a:rPr>
                        <a:t>in a variety of contexts.</a:t>
                      </a:r>
                      <a:endParaRPr lang="en-US" sz="1800" dirty="0" smtClean="0"/>
                    </a:p>
                    <a:p>
                      <a:endParaRPr lang="en-US" sz="1800" dirty="0"/>
                    </a:p>
                  </a:txBody>
                  <a:tcPr/>
                </a:tc>
                <a:tc>
                  <a:txBody>
                    <a:bodyPr/>
                    <a:lstStyle/>
                    <a:p>
                      <a:r>
                        <a:rPr lang="en-US" sz="1800" kern="1200" dirty="0" smtClean="0">
                          <a:solidFill>
                            <a:schemeClr val="dk1"/>
                          </a:solidFill>
                          <a:effectLst/>
                          <a:latin typeface="+mn-lt"/>
                          <a:ea typeface="+mn-ea"/>
                          <a:cs typeface="+mn-cs"/>
                        </a:rPr>
                        <a:t>A.  Perform basic computational operations.</a:t>
                      </a:r>
                    </a:p>
                    <a:p>
                      <a:r>
                        <a:rPr lang="en-US" sz="1800" kern="1200" dirty="0" smtClean="0">
                          <a:solidFill>
                            <a:schemeClr val="dk1"/>
                          </a:solidFill>
                          <a:effectLst/>
                          <a:latin typeface="+mn-lt"/>
                          <a:ea typeface="+mn-ea"/>
                          <a:cs typeface="+mn-cs"/>
                        </a:rPr>
                        <a:t>B.  Interpret summaries of data.</a:t>
                      </a:r>
                    </a:p>
                    <a:p>
                      <a:r>
                        <a:rPr lang="en-US" sz="1800" kern="1200" dirty="0" smtClean="0">
                          <a:solidFill>
                            <a:schemeClr val="dk1"/>
                          </a:solidFill>
                          <a:effectLst/>
                          <a:latin typeface="+mn-lt"/>
                          <a:ea typeface="+mn-ea"/>
                          <a:cs typeface="+mn-cs"/>
                        </a:rPr>
                        <a:t>C.  Demonstrate problem-solving capability…</a:t>
                      </a:r>
                    </a:p>
                  </a:txBody>
                  <a:tcPr/>
                </a:tc>
              </a:tr>
              <a:tr h="10341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4.  Students will demonstrate the ability to use </a:t>
                      </a:r>
                      <a:r>
                        <a:rPr lang="en-US" sz="1800" kern="1200" dirty="0" smtClean="0">
                          <a:solidFill>
                            <a:schemeClr val="accent1">
                              <a:lumMod val="75000"/>
                            </a:schemeClr>
                          </a:solidFill>
                          <a:effectLst/>
                          <a:latin typeface="+mn-lt"/>
                          <a:ea typeface="+mn-ea"/>
                          <a:cs typeface="+mn-cs"/>
                        </a:rPr>
                        <a:t>information literacy </a:t>
                      </a:r>
                      <a:r>
                        <a:rPr lang="en-US" sz="1800" kern="1200" dirty="0" smtClean="0">
                          <a:solidFill>
                            <a:schemeClr val="dk1"/>
                          </a:solidFill>
                          <a:effectLst/>
                          <a:latin typeface="+mn-lt"/>
                          <a:ea typeface="+mn-ea"/>
                          <a:cs typeface="+mn-cs"/>
                        </a:rPr>
                        <a:t>skills in a variety of contexts.</a:t>
                      </a:r>
                      <a:endParaRPr lang="en-US" sz="1800" dirty="0" smtClean="0"/>
                    </a:p>
                    <a:p>
                      <a:endParaRPr lang="en-US" sz="1800" dirty="0"/>
                    </a:p>
                  </a:txBody>
                  <a:tcPr/>
                </a:tc>
                <a:tc>
                  <a:txBody>
                    <a:bodyPr/>
                    <a:lstStyle/>
                    <a:p>
                      <a:r>
                        <a:rPr lang="en-US" sz="1800" kern="1200" dirty="0" smtClean="0">
                          <a:solidFill>
                            <a:schemeClr val="dk1"/>
                          </a:solidFill>
                          <a:effectLst/>
                          <a:latin typeface="+mn-lt"/>
                          <a:ea typeface="+mn-ea"/>
                          <a:cs typeface="+mn-cs"/>
                        </a:rPr>
                        <a:t>A.  Find information relative to a topic.</a:t>
                      </a:r>
                    </a:p>
                    <a:p>
                      <a:r>
                        <a:rPr lang="en-US" sz="1800" kern="1200" dirty="0" smtClean="0">
                          <a:solidFill>
                            <a:schemeClr val="dk1"/>
                          </a:solidFill>
                          <a:effectLst/>
                          <a:latin typeface="+mn-lt"/>
                          <a:ea typeface="+mn-ea"/>
                          <a:cs typeface="+mn-cs"/>
                        </a:rPr>
                        <a:t>B.  Identify relevant sources of information relative to a topic.    </a:t>
                      </a:r>
                    </a:p>
                    <a:p>
                      <a:r>
                        <a:rPr lang="en-US" sz="1800" kern="1200" dirty="0" smtClean="0">
                          <a:solidFill>
                            <a:schemeClr val="dk1"/>
                          </a:solidFill>
                          <a:effectLst/>
                          <a:latin typeface="+mn-lt"/>
                          <a:ea typeface="+mn-ea"/>
                          <a:cs typeface="+mn-cs"/>
                        </a:rPr>
                        <a:t>C.  Use information according to standards of academic integrity…</a:t>
                      </a:r>
                    </a:p>
                  </a:txBody>
                  <a:tcPr/>
                </a:tc>
              </a:tr>
              <a:tr h="7239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5.  Students will demonstrate the ability to use </a:t>
                      </a:r>
                      <a:r>
                        <a:rPr lang="en-US" sz="1800" kern="1200" dirty="0" smtClean="0">
                          <a:solidFill>
                            <a:schemeClr val="accent1">
                              <a:lumMod val="75000"/>
                            </a:schemeClr>
                          </a:solidFill>
                          <a:effectLst/>
                          <a:latin typeface="+mn-lt"/>
                          <a:ea typeface="+mn-ea"/>
                          <a:cs typeface="+mn-cs"/>
                        </a:rPr>
                        <a:t>ethical reasoning </a:t>
                      </a:r>
                      <a:r>
                        <a:rPr lang="en-US" sz="1800" kern="1200" dirty="0" smtClean="0">
                          <a:solidFill>
                            <a:schemeClr val="dk1"/>
                          </a:solidFill>
                          <a:effectLst/>
                          <a:latin typeface="+mn-lt"/>
                          <a:ea typeface="+mn-ea"/>
                          <a:cs typeface="+mn-cs"/>
                        </a:rPr>
                        <a:t>in a variety of contexts and to reflect critically on issues of social justice.</a:t>
                      </a:r>
                      <a:endParaRPr lang="en-US" sz="1800" dirty="0" smtClean="0"/>
                    </a:p>
                    <a:p>
                      <a:endParaRPr lang="en-US" sz="1800" dirty="0"/>
                    </a:p>
                  </a:txBody>
                  <a:tcPr/>
                </a:tc>
                <a:tc>
                  <a:txBody>
                    <a:bodyPr/>
                    <a:lstStyle/>
                    <a:p>
                      <a:r>
                        <a:rPr lang="en-US" sz="1800" kern="1200" dirty="0" smtClean="0">
                          <a:solidFill>
                            <a:schemeClr val="dk1"/>
                          </a:solidFill>
                          <a:effectLst/>
                          <a:latin typeface="+mn-lt"/>
                          <a:ea typeface="+mn-ea"/>
                          <a:cs typeface="+mn-cs"/>
                        </a:rPr>
                        <a:t>A.  Identify ethical perspectives and concepts.</a:t>
                      </a:r>
                    </a:p>
                    <a:p>
                      <a:r>
                        <a:rPr lang="en-US" sz="1800" kern="1200" dirty="0" smtClean="0">
                          <a:solidFill>
                            <a:schemeClr val="dk1"/>
                          </a:solidFill>
                          <a:effectLst/>
                          <a:latin typeface="+mn-lt"/>
                          <a:ea typeface="+mn-ea"/>
                          <a:cs typeface="+mn-cs"/>
                        </a:rPr>
                        <a:t>B.  Apply ethical perspectives or concepts to an ethical question.</a:t>
                      </a:r>
                    </a:p>
                    <a:p>
                      <a:r>
                        <a:rPr lang="en-US" sz="1800" kern="1200" dirty="0" smtClean="0">
                          <a:solidFill>
                            <a:schemeClr val="dk1"/>
                          </a:solidFill>
                          <a:effectLst/>
                          <a:latin typeface="+mn-lt"/>
                          <a:ea typeface="+mn-ea"/>
                          <a:cs typeface="+mn-cs"/>
                        </a:rPr>
                        <a:t>C.  Recognize basic ethical issues…</a:t>
                      </a:r>
                    </a:p>
                  </a:txBody>
                  <a:tcPr/>
                </a:tc>
              </a:tr>
            </a:tbl>
          </a:graphicData>
        </a:graphic>
      </p:graphicFrame>
    </p:spTree>
    <p:extLst>
      <p:ext uri="{BB962C8B-B14F-4D97-AF65-F5344CB8AC3E}">
        <p14:creationId xmlns:p14="http://schemas.microsoft.com/office/powerpoint/2010/main" val="11645476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4"/>
            <a:ext cx="10515600" cy="1325563"/>
          </a:xfrm>
        </p:spPr>
        <p:txBody>
          <a:bodyPr>
            <a:normAutofit fontScale="90000"/>
          </a:bodyPr>
          <a:lstStyle/>
          <a:p>
            <a:r>
              <a:rPr lang="en-US" dirty="0" smtClean="0"/>
              <a:t>How do we ensure that our students achieve these outcomes?</a:t>
            </a:r>
            <a:endParaRPr lang="en-US" dirty="0"/>
          </a:p>
        </p:txBody>
      </p:sp>
      <p:sp>
        <p:nvSpPr>
          <p:cNvPr id="3" name="Content Placeholder 2"/>
          <p:cNvSpPr>
            <a:spLocks noGrp="1"/>
          </p:cNvSpPr>
          <p:nvPr>
            <p:ph idx="1"/>
          </p:nvPr>
        </p:nvSpPr>
        <p:spPr>
          <a:xfrm>
            <a:off x="677334" y="1930400"/>
            <a:ext cx="5592837" cy="4568015"/>
          </a:xfrm>
        </p:spPr>
        <p:txBody>
          <a:bodyPr>
            <a:normAutofit/>
          </a:bodyPr>
          <a:lstStyle/>
          <a:p>
            <a:r>
              <a:rPr lang="en-US" sz="2600" dirty="0" smtClean="0"/>
              <a:t>The Loyola Core                           (previously Common Curriculum)</a:t>
            </a:r>
          </a:p>
          <a:p>
            <a:r>
              <a:rPr lang="en-US" sz="2600" dirty="0" smtClean="0"/>
              <a:t>Set </a:t>
            </a:r>
            <a:r>
              <a:rPr lang="en-US" sz="2600" dirty="0"/>
              <a:t>of core courses that functions as the academic expression of the university’s mission </a:t>
            </a:r>
          </a:p>
          <a:p>
            <a:r>
              <a:rPr lang="en-US" sz="2600" dirty="0" smtClean="0"/>
              <a:t>39-41 credit hours</a:t>
            </a:r>
            <a:endParaRPr lang="en-US" sz="2600" dirty="0"/>
          </a:p>
          <a:p>
            <a:r>
              <a:rPr lang="en-US" sz="2600" dirty="0" smtClean="0"/>
              <a:t>Interdisciplinary approach to learning </a:t>
            </a:r>
          </a:p>
        </p:txBody>
      </p:sp>
      <p:graphicFrame>
        <p:nvGraphicFramePr>
          <p:cNvPr id="4" name="Diagram 3"/>
          <p:cNvGraphicFramePr/>
          <p:nvPr>
            <p:extLst>
              <p:ext uri="{D42A27DB-BD31-4B8C-83A1-F6EECF244321}">
                <p14:modId xmlns:p14="http://schemas.microsoft.com/office/powerpoint/2010/main" val="3105758584"/>
              </p:ext>
            </p:extLst>
          </p:nvPr>
        </p:nvGraphicFramePr>
        <p:xfrm>
          <a:off x="5090886" y="102790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037524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5389" y="671739"/>
            <a:ext cx="10730440" cy="1325563"/>
          </a:xfrm>
        </p:spPr>
        <p:txBody>
          <a:bodyPr>
            <a:normAutofit fontScale="90000"/>
          </a:bodyPr>
          <a:lstStyle/>
          <a:p>
            <a:r>
              <a:rPr lang="en-US" dirty="0"/>
              <a:t>How do we </a:t>
            </a:r>
            <a:r>
              <a:rPr lang="en-US" dirty="0" smtClean="0"/>
              <a:t>determine the extent to which students achieve </a:t>
            </a:r>
            <a:r>
              <a:rPr lang="en-US" dirty="0"/>
              <a:t>these outcomes?</a:t>
            </a:r>
          </a:p>
        </p:txBody>
      </p:sp>
      <p:sp>
        <p:nvSpPr>
          <p:cNvPr id="3" name="Content Placeholder 2"/>
          <p:cNvSpPr>
            <a:spLocks noGrp="1"/>
          </p:cNvSpPr>
          <p:nvPr>
            <p:ph sz="half" idx="1"/>
          </p:nvPr>
        </p:nvSpPr>
        <p:spPr>
          <a:xfrm>
            <a:off x="688219" y="2193245"/>
            <a:ext cx="7334552" cy="4392611"/>
          </a:xfrm>
        </p:spPr>
        <p:txBody>
          <a:bodyPr>
            <a:noAutofit/>
          </a:bodyPr>
          <a:lstStyle/>
          <a:p>
            <a:pPr marL="0" indent="0">
              <a:buNone/>
            </a:pPr>
            <a:r>
              <a:rPr lang="en-US" sz="2600" dirty="0" smtClean="0"/>
              <a:t>Loyola Core Assessment Package:</a:t>
            </a:r>
          </a:p>
          <a:p>
            <a:r>
              <a:rPr lang="en-US" sz="2600" dirty="0" smtClean="0"/>
              <a:t>Body of assessment methods</a:t>
            </a:r>
          </a:p>
          <a:p>
            <a:r>
              <a:rPr lang="en-US" sz="2600" dirty="0"/>
              <a:t>M</a:t>
            </a:r>
            <a:r>
              <a:rPr lang="en-US" sz="2600" dirty="0" smtClean="0"/>
              <a:t>easure the competencies identified by university</a:t>
            </a:r>
          </a:p>
          <a:p>
            <a:r>
              <a:rPr lang="en-US" sz="2600" dirty="0" smtClean="0"/>
              <a:t>Direct </a:t>
            </a:r>
            <a:r>
              <a:rPr lang="en-US" sz="2600" dirty="0"/>
              <a:t>measures of student learning</a:t>
            </a:r>
          </a:p>
          <a:p>
            <a:r>
              <a:rPr lang="en-US" sz="2600" dirty="0"/>
              <a:t>Nationally recognized </a:t>
            </a:r>
            <a:endParaRPr lang="en-US" sz="2600" dirty="0" smtClean="0"/>
          </a:p>
          <a:p>
            <a:r>
              <a:rPr lang="en-US" sz="2600" dirty="0"/>
              <a:t>D</a:t>
            </a:r>
            <a:r>
              <a:rPr lang="en-US" sz="2600" dirty="0" smtClean="0"/>
              <a:t>etailed data regarding student skill sets</a:t>
            </a:r>
            <a:endParaRPr lang="en-US" sz="2600" dirty="0"/>
          </a:p>
          <a:p>
            <a:r>
              <a:rPr lang="en-US" sz="2600" dirty="0"/>
              <a:t>C</a:t>
            </a:r>
            <a:r>
              <a:rPr lang="en-US" sz="2600" dirty="0" smtClean="0"/>
              <a:t>omparison with peer institutional performance</a:t>
            </a:r>
          </a:p>
        </p:txBody>
      </p:sp>
      <p:sp>
        <p:nvSpPr>
          <p:cNvPr id="4" name="Content Placeholder 3"/>
          <p:cNvSpPr>
            <a:spLocks noGrp="1"/>
          </p:cNvSpPr>
          <p:nvPr>
            <p:ph sz="half" idx="2"/>
          </p:nvPr>
        </p:nvSpPr>
        <p:spPr>
          <a:xfrm>
            <a:off x="8806543" y="2193244"/>
            <a:ext cx="2264229" cy="4392611"/>
          </a:xfrm>
          <a:noFill/>
          <a:ln w="28575">
            <a:solidFill>
              <a:srgbClr val="00B0F0"/>
            </a:solidFill>
          </a:ln>
        </p:spPr>
        <p:txBody>
          <a:bodyPr>
            <a:noAutofit/>
          </a:bodyPr>
          <a:lstStyle/>
          <a:p>
            <a:pPr marL="0" indent="0">
              <a:buNone/>
            </a:pPr>
            <a:r>
              <a:rPr lang="en-US" sz="2400" dirty="0" smtClean="0"/>
              <a:t>Instruments:</a:t>
            </a:r>
          </a:p>
          <a:p>
            <a:r>
              <a:rPr lang="en-US" sz="2400" dirty="0" smtClean="0">
                <a:solidFill>
                  <a:srgbClr val="00B0F0"/>
                </a:solidFill>
              </a:rPr>
              <a:t>ETS P</a:t>
            </a:r>
            <a:r>
              <a:rPr lang="en-US" sz="2400" dirty="0" smtClean="0"/>
              <a:t>roficiency </a:t>
            </a:r>
            <a:r>
              <a:rPr lang="en-US" sz="2400" dirty="0" smtClean="0">
                <a:solidFill>
                  <a:srgbClr val="00B0F0"/>
                </a:solidFill>
              </a:rPr>
              <a:t>P</a:t>
            </a:r>
            <a:r>
              <a:rPr lang="en-US" sz="2400" dirty="0" smtClean="0"/>
              <a:t>rofile</a:t>
            </a:r>
          </a:p>
          <a:p>
            <a:r>
              <a:rPr lang="en-US" sz="2400" dirty="0" smtClean="0">
                <a:solidFill>
                  <a:srgbClr val="00B0F0"/>
                </a:solidFill>
              </a:rPr>
              <a:t>S</a:t>
            </a:r>
            <a:r>
              <a:rPr lang="en-US" sz="2400" dirty="0" smtClean="0"/>
              <a:t>tandardized </a:t>
            </a:r>
            <a:r>
              <a:rPr lang="en-US" sz="2400" dirty="0" smtClean="0">
                <a:solidFill>
                  <a:srgbClr val="00B0F0"/>
                </a:solidFill>
              </a:rPr>
              <a:t>A</a:t>
            </a:r>
            <a:r>
              <a:rPr lang="en-US" sz="2400" dirty="0" smtClean="0"/>
              <a:t>ssessment of </a:t>
            </a:r>
            <a:r>
              <a:rPr lang="en-US" sz="2400" dirty="0" smtClean="0">
                <a:solidFill>
                  <a:srgbClr val="00B0F0"/>
                </a:solidFill>
              </a:rPr>
              <a:t>I</a:t>
            </a:r>
            <a:r>
              <a:rPr lang="en-US" sz="2400" dirty="0" smtClean="0"/>
              <a:t>nformation </a:t>
            </a:r>
            <a:r>
              <a:rPr lang="en-US" sz="2400" dirty="0" smtClean="0">
                <a:solidFill>
                  <a:srgbClr val="00B0F0"/>
                </a:solidFill>
              </a:rPr>
              <a:t>L</a:t>
            </a:r>
            <a:r>
              <a:rPr lang="en-US" sz="2400" dirty="0" smtClean="0"/>
              <a:t>iteracy   </a:t>
            </a:r>
            <a:r>
              <a:rPr lang="en-US" sz="2400" dirty="0"/>
              <a:t> </a:t>
            </a:r>
            <a:r>
              <a:rPr lang="en-US" sz="2400" dirty="0" smtClean="0"/>
              <a:t> </a:t>
            </a:r>
            <a:r>
              <a:rPr lang="en-US" sz="2400" dirty="0" smtClean="0">
                <a:solidFill>
                  <a:srgbClr val="00B0F0"/>
                </a:solidFill>
              </a:rPr>
              <a:t>S</a:t>
            </a:r>
            <a:r>
              <a:rPr lang="en-US" sz="2400" dirty="0" smtClean="0"/>
              <a:t>kills Test</a:t>
            </a:r>
          </a:p>
          <a:p>
            <a:r>
              <a:rPr lang="en-US" sz="2400" dirty="0" smtClean="0">
                <a:solidFill>
                  <a:srgbClr val="00B0F0"/>
                </a:solidFill>
              </a:rPr>
              <a:t>D</a:t>
            </a:r>
            <a:r>
              <a:rPr lang="en-US" sz="2400" dirty="0" smtClean="0"/>
              <a:t>efining </a:t>
            </a:r>
            <a:r>
              <a:rPr lang="en-US" sz="2400" dirty="0" smtClean="0">
                <a:solidFill>
                  <a:srgbClr val="00B0F0"/>
                </a:solidFill>
              </a:rPr>
              <a:t>I</a:t>
            </a:r>
            <a:r>
              <a:rPr lang="en-US" sz="2400" dirty="0" smtClean="0"/>
              <a:t>ssues           </a:t>
            </a:r>
            <a:r>
              <a:rPr lang="en-US" sz="2400" dirty="0" smtClean="0">
                <a:solidFill>
                  <a:srgbClr val="00B0F0"/>
                </a:solidFill>
              </a:rPr>
              <a:t>T</a:t>
            </a:r>
            <a:r>
              <a:rPr lang="en-US" sz="2400" dirty="0" smtClean="0"/>
              <a:t>est</a:t>
            </a:r>
            <a:endParaRPr lang="en-US" sz="2400" dirty="0"/>
          </a:p>
        </p:txBody>
      </p:sp>
    </p:spTree>
    <p:extLst>
      <p:ext uri="{BB962C8B-B14F-4D97-AF65-F5344CB8AC3E}">
        <p14:creationId xmlns:p14="http://schemas.microsoft.com/office/powerpoint/2010/main" val="18992297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774189475"/>
              </p:ext>
            </p:extLst>
          </p:nvPr>
        </p:nvGraphicFramePr>
        <p:xfrm>
          <a:off x="185054" y="232002"/>
          <a:ext cx="11713032" cy="6448697"/>
        </p:xfrm>
        <a:graphic>
          <a:graphicData uri="http://schemas.openxmlformats.org/drawingml/2006/table">
            <a:tbl>
              <a:tblPr firstRow="1" bandRow="1">
                <a:tableStyleId>{5C22544A-7EE6-4342-B048-85BDC9FD1C3A}</a:tableStyleId>
              </a:tblPr>
              <a:tblGrid>
                <a:gridCol w="2862946"/>
                <a:gridCol w="1502229"/>
                <a:gridCol w="7347857"/>
              </a:tblGrid>
              <a:tr h="413657">
                <a:tc>
                  <a:txBody>
                    <a:bodyPr/>
                    <a:lstStyle/>
                    <a:p>
                      <a:r>
                        <a:rPr lang="en-US" dirty="0" smtClean="0"/>
                        <a:t>Core Competencies</a:t>
                      </a:r>
                      <a:endParaRPr lang="en-US" dirty="0"/>
                    </a:p>
                  </a:txBody>
                  <a:tcPr/>
                </a:tc>
                <a:tc>
                  <a:txBody>
                    <a:bodyPr/>
                    <a:lstStyle/>
                    <a:p>
                      <a:r>
                        <a:rPr lang="en-US" dirty="0" smtClean="0"/>
                        <a:t>Instruments</a:t>
                      </a:r>
                      <a:endParaRPr lang="en-US" dirty="0"/>
                    </a:p>
                  </a:txBody>
                  <a:tcPr/>
                </a:tc>
                <a:tc>
                  <a:txBody>
                    <a:bodyPr/>
                    <a:lstStyle/>
                    <a:p>
                      <a:r>
                        <a:rPr lang="en-US" dirty="0" smtClean="0"/>
                        <a:t>Description</a:t>
                      </a:r>
                      <a:endParaRPr lang="en-US" dirty="0"/>
                    </a:p>
                  </a:txBody>
                  <a:tcPr/>
                </a:tc>
              </a:tr>
              <a:tr h="1034143">
                <a:tc>
                  <a:txBody>
                    <a:bodyPr/>
                    <a:lstStyle/>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en-US" sz="1800" kern="1200" baseline="0" dirty="0" smtClean="0">
                          <a:solidFill>
                            <a:schemeClr val="dk1"/>
                          </a:solidFill>
                          <a:effectLst/>
                          <a:latin typeface="+mn-lt"/>
                          <a:ea typeface="+mn-ea"/>
                          <a:cs typeface="+mn-cs"/>
                        </a:rPr>
                        <a:t>Critical Thinking</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en-US" sz="1800" kern="1200" dirty="0" smtClean="0">
                          <a:solidFill>
                            <a:schemeClr val="dk1"/>
                          </a:solidFill>
                          <a:effectLst/>
                          <a:latin typeface="+mn-lt"/>
                          <a:ea typeface="+mn-ea"/>
                          <a:cs typeface="+mn-cs"/>
                        </a:rPr>
                        <a:t>Communication</a:t>
                      </a:r>
                      <a:endParaRPr lang="en-US" sz="1800" dirty="0" smtClean="0"/>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en-US" sz="1800" kern="1200" dirty="0" smtClean="0">
                          <a:solidFill>
                            <a:schemeClr val="dk1"/>
                          </a:solidFill>
                          <a:effectLst/>
                          <a:latin typeface="+mn-lt"/>
                          <a:ea typeface="+mn-ea"/>
                          <a:cs typeface="+mn-cs"/>
                        </a:rPr>
                        <a:t>Quantitative Reasoning</a:t>
                      </a:r>
                      <a:endParaRPr lang="en-US" sz="1800" dirty="0" smtClean="0"/>
                    </a:p>
                  </a:txBody>
                  <a:tcPr/>
                </a:tc>
                <a:tc>
                  <a:txBody>
                    <a:bodyPr/>
                    <a:lstStyle/>
                    <a:p>
                      <a:r>
                        <a:rPr lang="en-US" sz="1800" kern="1200" dirty="0" smtClean="0">
                          <a:solidFill>
                            <a:schemeClr val="dk1"/>
                          </a:solidFill>
                          <a:effectLst/>
                          <a:latin typeface="+mn-lt"/>
                          <a:ea typeface="+mn-ea"/>
                          <a:cs typeface="+mn-cs"/>
                        </a:rPr>
                        <a:t>ETS PP</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smtClean="0"/>
                        <a:t>Measures academic skills, rather than the specific</a:t>
                      </a:r>
                      <a:r>
                        <a:rPr lang="en-US" sz="1800" baseline="0" dirty="0" smtClean="0"/>
                        <a:t> </a:t>
                      </a:r>
                      <a:r>
                        <a:rPr lang="en-US" sz="1800" dirty="0" smtClean="0"/>
                        <a:t>subject knowledge</a:t>
                      </a:r>
                    </a:p>
                    <a:p>
                      <a:pPr marL="285750" indent="-285750">
                        <a:buFont typeface="Arial" panose="020B0604020202020204" pitchFamily="34" charset="0"/>
                        <a:buChar char="•"/>
                      </a:pPr>
                      <a:r>
                        <a:rPr lang="en-US" sz="1800" dirty="0" smtClean="0"/>
                        <a:t>Online, abbreviated version</a:t>
                      </a:r>
                    </a:p>
                    <a:p>
                      <a:pPr marL="285750" indent="-285750">
                        <a:buFont typeface="Arial" panose="020B0604020202020204" pitchFamily="34" charset="0"/>
                        <a:buChar char="•"/>
                      </a:pPr>
                      <a:r>
                        <a:rPr lang="en-US" sz="1800" dirty="0" smtClean="0"/>
                        <a:t>36 questions</a:t>
                      </a:r>
                    </a:p>
                    <a:p>
                      <a:pPr marL="285750" indent="-285750">
                        <a:buFont typeface="Arial" panose="020B0604020202020204" pitchFamily="34" charset="0"/>
                        <a:buChar char="•"/>
                      </a:pPr>
                      <a:r>
                        <a:rPr lang="en-US" sz="1800" dirty="0" smtClean="0"/>
                        <a:t>40 minute test session</a:t>
                      </a:r>
                    </a:p>
                    <a:p>
                      <a:pPr marL="0" indent="0">
                        <a:buFont typeface="Arial" panose="020B0604020202020204" pitchFamily="34" charset="0"/>
                        <a:buNone/>
                      </a:pPr>
                      <a:endParaRPr lang="en-US" sz="1800" dirty="0" smtClean="0"/>
                    </a:p>
                  </a:txBody>
                  <a:tcPr/>
                </a:tc>
              </a:tr>
              <a:tr h="10341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4.  Information Literacy</a:t>
                      </a:r>
                      <a:endParaRPr lang="en-US" sz="1800" dirty="0" smtClean="0"/>
                    </a:p>
                    <a:p>
                      <a:endParaRPr lang="en-US" sz="1800" dirty="0"/>
                    </a:p>
                  </a:txBody>
                  <a:tcPr/>
                </a:tc>
                <a:tc>
                  <a:txBody>
                    <a:bodyPr/>
                    <a:lstStyle/>
                    <a:p>
                      <a:r>
                        <a:rPr lang="en-US" sz="1800" kern="1200" dirty="0" smtClean="0">
                          <a:solidFill>
                            <a:schemeClr val="dk1"/>
                          </a:solidFill>
                          <a:effectLst/>
                          <a:latin typeface="+mn-lt"/>
                          <a:ea typeface="+mn-ea"/>
                          <a:cs typeface="+mn-cs"/>
                        </a:rPr>
                        <a:t>SAILS</a:t>
                      </a:r>
                    </a:p>
                  </a:txBody>
                  <a:tcPr/>
                </a:tc>
                <a:tc>
                  <a:txBody>
                    <a:bodyPr/>
                    <a:lstStyle/>
                    <a:p>
                      <a:pPr marL="285750" indent="-285750">
                        <a:buFont typeface="Arial" panose="020B0604020202020204" pitchFamily="34" charset="0"/>
                        <a:buChar char="•"/>
                      </a:pPr>
                      <a:r>
                        <a:rPr lang="en-US" sz="1800" dirty="0" smtClean="0"/>
                        <a:t>Measures how well students can navigate information use</a:t>
                      </a:r>
                    </a:p>
                    <a:p>
                      <a:pPr marL="285750" indent="-285750">
                        <a:buFont typeface="Arial" panose="020B0604020202020204" pitchFamily="34" charset="0"/>
                        <a:buChar char="•"/>
                      </a:pPr>
                      <a:r>
                        <a:rPr lang="en-US" sz="1800" dirty="0" smtClean="0"/>
                        <a:t>Identify strengths and weaknesses</a:t>
                      </a:r>
                    </a:p>
                    <a:p>
                      <a:pPr marL="285750" indent="-285750">
                        <a:buFont typeface="Arial" panose="020B0604020202020204" pitchFamily="34" charset="0"/>
                        <a:buChar char="•"/>
                      </a:pPr>
                      <a:r>
                        <a:rPr lang="en-US" sz="1800" dirty="0" smtClean="0"/>
                        <a:t>Directly based on the Information Literacy Competency Standards for Higher Education identified by the ACRL</a:t>
                      </a:r>
                    </a:p>
                    <a:p>
                      <a:pPr marL="285750" indent="-285750">
                        <a:buFont typeface="Arial" panose="020B0604020202020204" pitchFamily="34" charset="0"/>
                        <a:buChar char="•"/>
                      </a:pPr>
                      <a:r>
                        <a:rPr lang="en-US" sz="1800" dirty="0" smtClean="0"/>
                        <a:t>Online version</a:t>
                      </a:r>
                    </a:p>
                    <a:p>
                      <a:pPr marL="285750" indent="-285750">
                        <a:buFont typeface="Arial" panose="020B0604020202020204" pitchFamily="34" charset="0"/>
                        <a:buChar char="•"/>
                      </a:pPr>
                      <a:r>
                        <a:rPr lang="en-US" sz="1800" dirty="0" smtClean="0"/>
                        <a:t>45 questions</a:t>
                      </a:r>
                    </a:p>
                    <a:p>
                      <a:pPr marL="285750" indent="-285750">
                        <a:buFont typeface="Arial" panose="020B0604020202020204" pitchFamily="34" charset="0"/>
                        <a:buChar char="•"/>
                      </a:pPr>
                      <a:r>
                        <a:rPr lang="en-US" sz="1800" dirty="0" smtClean="0"/>
                        <a:t>35 minute test session</a:t>
                      </a:r>
                    </a:p>
                    <a:p>
                      <a:pPr marL="0" indent="0">
                        <a:buFont typeface="Arial" panose="020B0604020202020204" pitchFamily="34" charset="0"/>
                        <a:buNone/>
                      </a:pPr>
                      <a:endParaRPr lang="en-US" sz="1800" dirty="0" smtClean="0"/>
                    </a:p>
                  </a:txBody>
                  <a:tcPr/>
                </a:tc>
              </a:tr>
              <a:tr h="7239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5.  Ethical Reasoning</a:t>
                      </a:r>
                      <a:endParaRPr lang="en-US" sz="1800" dirty="0" smtClean="0"/>
                    </a:p>
                    <a:p>
                      <a:endParaRPr lang="en-US" sz="1800" dirty="0"/>
                    </a:p>
                  </a:txBody>
                  <a:tcPr/>
                </a:tc>
                <a:tc>
                  <a:txBody>
                    <a:bodyPr/>
                    <a:lstStyle/>
                    <a:p>
                      <a:r>
                        <a:rPr lang="en-US" sz="1800" kern="1200" dirty="0" smtClean="0">
                          <a:solidFill>
                            <a:schemeClr val="dk1"/>
                          </a:solidFill>
                          <a:effectLst/>
                          <a:latin typeface="+mn-lt"/>
                          <a:ea typeface="+mn-ea"/>
                          <a:cs typeface="+mn-cs"/>
                        </a:rPr>
                        <a:t>DIT</a:t>
                      </a:r>
                    </a:p>
                  </a:txBody>
                  <a:tcPr/>
                </a:tc>
                <a:tc>
                  <a:txBody>
                    <a:bodyPr/>
                    <a:lstStyle/>
                    <a:p>
                      <a:pPr marL="285750" indent="-285750">
                        <a:buFont typeface="Arial" panose="020B0604020202020204" pitchFamily="34" charset="0"/>
                        <a:buChar char="•"/>
                      </a:pPr>
                      <a:r>
                        <a:rPr lang="en-US" dirty="0" smtClean="0"/>
                        <a:t>Designed for assessing moral concepts in terms of their importance for moral judgments</a:t>
                      </a:r>
                    </a:p>
                    <a:p>
                      <a:pPr marL="285750" indent="-285750">
                        <a:buFont typeface="Arial" panose="020B0604020202020204" pitchFamily="34" charset="0"/>
                        <a:buChar char="•"/>
                      </a:pPr>
                      <a:r>
                        <a:rPr lang="en-US" dirty="0" smtClean="0"/>
                        <a:t>Used to evaluate how well developed students’ moral concepts are and how well they can apply them to concrete moral dilemmas</a:t>
                      </a:r>
                    </a:p>
                    <a:p>
                      <a:pPr marL="285750" indent="-285750">
                        <a:buFont typeface="Arial" panose="020B0604020202020204" pitchFamily="34" charset="0"/>
                        <a:buChar char="•"/>
                      </a:pPr>
                      <a:r>
                        <a:rPr lang="en-US" dirty="0" smtClean="0"/>
                        <a:t>Online version</a:t>
                      </a:r>
                    </a:p>
                    <a:p>
                      <a:pPr marL="285750" indent="-285750">
                        <a:buFont typeface="Arial" panose="020B0604020202020204" pitchFamily="34" charset="0"/>
                        <a:buChar char="•"/>
                      </a:pPr>
                      <a:r>
                        <a:rPr lang="en-US" dirty="0" smtClean="0"/>
                        <a:t>60</a:t>
                      </a:r>
                      <a:r>
                        <a:rPr lang="en-US" baseline="0" dirty="0" smtClean="0"/>
                        <a:t> items</a:t>
                      </a:r>
                    </a:p>
                    <a:p>
                      <a:pPr marL="285750" indent="-285750">
                        <a:buFont typeface="Arial" panose="020B0604020202020204" pitchFamily="34" charset="0"/>
                        <a:buChar char="•"/>
                      </a:pPr>
                      <a:r>
                        <a:rPr lang="en-US" baseline="0" dirty="0" smtClean="0"/>
                        <a:t>45 minute test session</a:t>
                      </a:r>
                      <a:endParaRPr lang="en-US" dirty="0" smtClean="0"/>
                    </a:p>
                    <a:p>
                      <a:endParaRPr lang="en-US" sz="1800" kern="1200" dirty="0" smtClean="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3322480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Participants</a:t>
            </a:r>
            <a:endParaRPr lang="en-US" dirty="0"/>
          </a:p>
        </p:txBody>
      </p:sp>
      <p:sp>
        <p:nvSpPr>
          <p:cNvPr id="5" name="Content Placeholder 4"/>
          <p:cNvSpPr>
            <a:spLocks noGrp="1"/>
          </p:cNvSpPr>
          <p:nvPr>
            <p:ph idx="1"/>
          </p:nvPr>
        </p:nvSpPr>
        <p:spPr>
          <a:xfrm>
            <a:off x="1120000" y="1825625"/>
            <a:ext cx="10523360" cy="4351338"/>
          </a:xfrm>
        </p:spPr>
        <p:txBody>
          <a:bodyPr>
            <a:normAutofit fontScale="92500" lnSpcReduction="10000"/>
          </a:bodyPr>
          <a:lstStyle/>
          <a:p>
            <a:pPr marL="0" indent="0">
              <a:buNone/>
            </a:pPr>
            <a:r>
              <a:rPr lang="en-US" dirty="0" smtClean="0"/>
              <a:t>Pre Test </a:t>
            </a:r>
            <a:r>
              <a:rPr lang="en-US" dirty="0"/>
              <a:t>– </a:t>
            </a:r>
            <a:endParaRPr lang="en-US" sz="2400" dirty="0"/>
          </a:p>
          <a:p>
            <a:pPr lvl="0"/>
            <a:r>
              <a:rPr lang="en-US" dirty="0"/>
              <a:t>472/588 (80%) of all first-time, full-time students completed the test</a:t>
            </a:r>
            <a:endParaRPr lang="en-US" sz="2400" dirty="0"/>
          </a:p>
          <a:p>
            <a:pPr lvl="0"/>
            <a:r>
              <a:rPr lang="en-US" dirty="0"/>
              <a:t>Testing scheduled during First-Year Seminar courses in </a:t>
            </a:r>
            <a:r>
              <a:rPr lang="en-US" dirty="0" smtClean="0"/>
              <a:t>fall 2013</a:t>
            </a:r>
            <a:endParaRPr lang="en-US" sz="2400" dirty="0"/>
          </a:p>
          <a:p>
            <a:pPr marL="0" indent="0">
              <a:buNone/>
            </a:pPr>
            <a:endParaRPr lang="en-US" sz="2400" dirty="0"/>
          </a:p>
          <a:p>
            <a:pPr marL="0" indent="0">
              <a:buNone/>
            </a:pPr>
            <a:r>
              <a:rPr lang="en-US" dirty="0" smtClean="0"/>
              <a:t>Post Test – </a:t>
            </a:r>
            <a:endParaRPr lang="en-US" sz="2400" dirty="0"/>
          </a:p>
          <a:p>
            <a:pPr lvl="0"/>
            <a:r>
              <a:rPr lang="en-US" dirty="0" smtClean="0"/>
              <a:t>215 completed </a:t>
            </a:r>
            <a:r>
              <a:rPr lang="en-US" dirty="0"/>
              <a:t>the test, 27/92 LC sections in spring 2016</a:t>
            </a:r>
            <a:endParaRPr lang="en-US" sz="2400" dirty="0"/>
          </a:p>
          <a:p>
            <a:pPr lvl="0"/>
            <a:r>
              <a:rPr lang="en-US" dirty="0"/>
              <a:t>Testing scheduled by directly soliciting instructors, options included</a:t>
            </a:r>
            <a:endParaRPr lang="en-US" sz="2400" dirty="0"/>
          </a:p>
          <a:p>
            <a:pPr lvl="1"/>
            <a:r>
              <a:rPr lang="en-US" dirty="0"/>
              <a:t>Set up college test session, award extra credit in specific classes:  COB (54)</a:t>
            </a:r>
            <a:endParaRPr lang="en-US" sz="2000" dirty="0"/>
          </a:p>
          <a:p>
            <a:pPr lvl="1"/>
            <a:r>
              <a:rPr lang="en-US" dirty="0"/>
              <a:t>In class testing:  Psych (25), FAMI (111)</a:t>
            </a:r>
            <a:endParaRPr lang="en-US" sz="2000" dirty="0"/>
          </a:p>
          <a:p>
            <a:pPr lvl="1"/>
            <a:r>
              <a:rPr lang="en-US" dirty="0"/>
              <a:t>Add an assignment outside of class (</a:t>
            </a:r>
            <a:r>
              <a:rPr lang="en-US" dirty="0" err="1"/>
              <a:t>nonproctored</a:t>
            </a:r>
            <a:r>
              <a:rPr lang="en-US" dirty="0"/>
              <a:t>):  Mass </a:t>
            </a:r>
            <a:r>
              <a:rPr lang="en-US" dirty="0" err="1"/>
              <a:t>Comm</a:t>
            </a:r>
            <a:r>
              <a:rPr lang="en-US" dirty="0"/>
              <a:t> (25) </a:t>
            </a:r>
            <a:endParaRPr lang="en-US" sz="2000" dirty="0"/>
          </a:p>
          <a:p>
            <a:endParaRPr lang="en-US" dirty="0"/>
          </a:p>
        </p:txBody>
      </p:sp>
      <p:sp>
        <p:nvSpPr>
          <p:cNvPr id="6" name="Rounded Rectangle 5"/>
          <p:cNvSpPr/>
          <p:nvPr/>
        </p:nvSpPr>
        <p:spPr>
          <a:xfrm>
            <a:off x="10271760" y="365125"/>
            <a:ext cx="1371600" cy="5486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ETS PP</a:t>
            </a:r>
            <a:endParaRPr lang="en-US" dirty="0"/>
          </a:p>
        </p:txBody>
      </p:sp>
    </p:spTree>
    <p:extLst>
      <p:ext uri="{BB962C8B-B14F-4D97-AF65-F5344CB8AC3E}">
        <p14:creationId xmlns:p14="http://schemas.microsoft.com/office/powerpoint/2010/main" val="40758456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Test Taker Profile</a:t>
            </a:r>
            <a:endParaRPr lang="en-US" dirty="0"/>
          </a:p>
        </p:txBody>
      </p:sp>
      <p:sp>
        <p:nvSpPr>
          <p:cNvPr id="5" name="Content Placeholder 4"/>
          <p:cNvSpPr>
            <a:spLocks noGrp="1"/>
          </p:cNvSpPr>
          <p:nvPr>
            <p:ph idx="1"/>
          </p:nvPr>
        </p:nvSpPr>
        <p:spPr>
          <a:xfrm>
            <a:off x="434200" y="1711896"/>
            <a:ext cx="4881512" cy="5050663"/>
          </a:xfrm>
        </p:spPr>
        <p:txBody>
          <a:bodyPr>
            <a:normAutofit/>
          </a:bodyPr>
          <a:lstStyle/>
          <a:p>
            <a:pPr marL="0" indent="0">
              <a:buNone/>
            </a:pPr>
            <a:r>
              <a:rPr lang="en-US" sz="2400" dirty="0" smtClean="0"/>
              <a:t>Pre Test: Fall 2013 –</a:t>
            </a:r>
            <a:endParaRPr lang="en-US" sz="2400" dirty="0"/>
          </a:p>
          <a:p>
            <a:pPr lvl="0"/>
            <a:r>
              <a:rPr lang="en-US" sz="2400" dirty="0" smtClean="0"/>
              <a:t>95% identified as “not a transfer” student</a:t>
            </a:r>
            <a:endParaRPr lang="en-US" sz="2400" dirty="0"/>
          </a:p>
          <a:p>
            <a:pPr lvl="0"/>
            <a:r>
              <a:rPr lang="en-US" sz="2400" dirty="0" smtClean="0"/>
              <a:t>88% reported “no credit hours successfully completed”</a:t>
            </a:r>
            <a:endParaRPr lang="en-US" sz="2400" dirty="0"/>
          </a:p>
          <a:p>
            <a:pPr marL="0" indent="0">
              <a:buNone/>
            </a:pPr>
            <a:endParaRPr lang="en-US" sz="2400" dirty="0"/>
          </a:p>
          <a:p>
            <a:pPr marL="0" indent="0">
              <a:buNone/>
            </a:pPr>
            <a:r>
              <a:rPr lang="en-US" sz="2400" dirty="0" smtClean="0"/>
              <a:t>Post Test: Fall 2015 </a:t>
            </a:r>
            <a:r>
              <a:rPr lang="en-US" sz="2400" dirty="0"/>
              <a:t>– </a:t>
            </a:r>
          </a:p>
          <a:p>
            <a:pPr lvl="0"/>
            <a:r>
              <a:rPr lang="en-US" sz="2400" dirty="0" smtClean="0"/>
              <a:t>85% identified as “not a transfer” student</a:t>
            </a:r>
          </a:p>
          <a:p>
            <a:pPr lvl="0"/>
            <a:r>
              <a:rPr lang="en-US" sz="2400" dirty="0" smtClean="0"/>
              <a:t>69 % upperclassman</a:t>
            </a:r>
            <a:endParaRPr lang="en-US" sz="2400" dirty="0"/>
          </a:p>
          <a:p>
            <a:endParaRPr lang="en-US" dirty="0"/>
          </a:p>
        </p:txBody>
      </p:sp>
      <p:sp>
        <p:nvSpPr>
          <p:cNvPr id="6" name="Rounded Rectangle 5"/>
          <p:cNvSpPr/>
          <p:nvPr/>
        </p:nvSpPr>
        <p:spPr>
          <a:xfrm>
            <a:off x="10271760" y="365125"/>
            <a:ext cx="1371600" cy="5486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ETS PP</a:t>
            </a:r>
            <a:endParaRPr lang="en-US" dirty="0"/>
          </a:p>
        </p:txBody>
      </p:sp>
      <p:graphicFrame>
        <p:nvGraphicFramePr>
          <p:cNvPr id="11" name="Chart 10"/>
          <p:cNvGraphicFramePr/>
          <p:nvPr>
            <p:extLst>
              <p:ext uri="{D42A27DB-BD31-4B8C-83A1-F6EECF244321}">
                <p14:modId xmlns:p14="http://schemas.microsoft.com/office/powerpoint/2010/main" val="2934274036"/>
              </p:ext>
            </p:extLst>
          </p:nvPr>
        </p:nvGraphicFramePr>
        <p:xfrm>
          <a:off x="5315712" y="1569592"/>
          <a:ext cx="7071360" cy="45114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0390422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TM04033923[[fn=Depth]]</Template>
  <TotalTime>727</TotalTime>
  <Words>1987</Words>
  <Application>Microsoft Macintosh PowerPoint</Application>
  <PresentationFormat>Widescreen</PresentationFormat>
  <Paragraphs>480</Paragraphs>
  <Slides>30</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Corbel</vt:lpstr>
      <vt:lpstr>Times New Roman</vt:lpstr>
      <vt:lpstr>Depth</vt:lpstr>
      <vt:lpstr>Loyola Core-Common Curriculum  Assessment Results</vt:lpstr>
      <vt:lpstr>Agenda</vt:lpstr>
      <vt:lpstr>General Education</vt:lpstr>
      <vt:lpstr>What do we want our students to learn?</vt:lpstr>
      <vt:lpstr>How do we ensure that our students achieve these outcomes?</vt:lpstr>
      <vt:lpstr>How do we determine the extent to which students achieve these outcomes?</vt:lpstr>
      <vt:lpstr>PowerPoint Presentation</vt:lpstr>
      <vt:lpstr>Participants</vt:lpstr>
      <vt:lpstr>Test Taker Profile</vt:lpstr>
      <vt:lpstr>Results</vt:lpstr>
      <vt:lpstr>Theories for pre/post-test performance decrease include:</vt:lpstr>
      <vt:lpstr>Results</vt:lpstr>
      <vt:lpstr>Results</vt:lpstr>
      <vt:lpstr>Participants</vt:lpstr>
      <vt:lpstr>Test Taker Profile</vt:lpstr>
      <vt:lpstr>Results</vt:lpstr>
      <vt:lpstr>Results</vt:lpstr>
      <vt:lpstr>PowerPoint Presentation</vt:lpstr>
      <vt:lpstr>Participants</vt:lpstr>
      <vt:lpstr>Test Description</vt:lpstr>
      <vt:lpstr>Test Description</vt:lpstr>
      <vt:lpstr>Schema Scores</vt:lpstr>
      <vt:lpstr>Schema Scores</vt:lpstr>
      <vt:lpstr>Results</vt:lpstr>
      <vt:lpstr>Indirect Measures</vt:lpstr>
      <vt:lpstr>So what?</vt:lpstr>
      <vt:lpstr>Recommendations</vt:lpstr>
      <vt:lpstr>Why is this important?</vt:lpstr>
      <vt:lpstr>Instruments</vt:lpstr>
      <vt:lpstr>PowerPoint Presentation</vt:lpstr>
    </vt:vector>
  </TitlesOfParts>
  <Company>Microsoft</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SCCC</dc:title>
  <dc:creator>Leslie Culver</dc:creator>
  <cp:lastModifiedBy>Diane Riehlmann</cp:lastModifiedBy>
  <cp:revision>87</cp:revision>
  <dcterms:created xsi:type="dcterms:W3CDTF">2016-10-12T15:40:20Z</dcterms:created>
  <dcterms:modified xsi:type="dcterms:W3CDTF">2017-02-07T15:04:45Z</dcterms:modified>
</cp:coreProperties>
</file>