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9" r:id="rId4"/>
    <p:sldId id="270" r:id="rId5"/>
    <p:sldId id="271" r:id="rId6"/>
    <p:sldId id="272" r:id="rId7"/>
    <p:sldId id="273" r:id="rId8"/>
    <p:sldId id="274" r:id="rId9"/>
    <p:sldId id="278" r:id="rId10"/>
    <p:sldId id="280" r:id="rId11"/>
    <p:sldId id="275" r:id="rId12"/>
    <p:sldId id="257" r:id="rId13"/>
    <p:sldId id="269" r:id="rId14"/>
    <p:sldId id="276" r:id="rId15"/>
    <p:sldId id="281" r:id="rId16"/>
    <p:sldId id="277" r:id="rId17"/>
    <p:sldId id="28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113" d="100"/>
          <a:sy n="113" d="100"/>
        </p:scale>
        <p:origin x="-120" y="-10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 smtClean="0"/>
            <a:t>Foundations Courses – 9 hours</a:t>
          </a:r>
          <a:endParaRPr lang="en-US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First Year-Seminar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ENGL T122 Critical Reading and Writing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 smtClean="0"/>
            <a:t>Knowledge Courses – 21 hours</a:t>
          </a:r>
          <a:endParaRPr lang="en-US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HIST T122 Global History I or HIST T124 Global History II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 smtClean="0"/>
            <a:t>PHIL T122 Philosophy of the Human Person</a:t>
          </a:r>
          <a:endParaRPr lang="en-US" dirty="0"/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 smtClean="0"/>
            <a:t>Values Courses – 9 hours</a:t>
          </a:r>
          <a:endParaRPr lang="en-US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 smtClean="0"/>
            <a:t>Foundational Ethics</a:t>
          </a:r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58E0084A-4DA5-46BF-9F51-5999E8B018EA}">
      <dgm:prSet phldrT="[Text]"/>
      <dgm:spPr/>
      <dgm:t>
        <a:bodyPr/>
        <a:lstStyle/>
        <a:p>
          <a:r>
            <a:rPr lang="en-US" dirty="0" smtClean="0"/>
            <a:t>MATH T122 Math Models or MATH A115 Intro to Finite Math or MATH A257 Calculus I</a:t>
          </a:r>
          <a:endParaRPr lang="en-US" dirty="0"/>
        </a:p>
      </dgm:t>
    </dgm:pt>
    <dgm:pt modelId="{D49BFE7F-C24E-40B2-9BD4-2DAA770EC6D0}" type="parTrans" cxnId="{AC790E37-C9E9-4593-A935-72AD2DF0ADA4}">
      <dgm:prSet/>
      <dgm:spPr/>
      <dgm:t>
        <a:bodyPr/>
        <a:lstStyle/>
        <a:p>
          <a:endParaRPr lang="en-US"/>
        </a:p>
      </dgm:t>
    </dgm:pt>
    <dgm:pt modelId="{BB9DA3D0-4C90-4E2A-B189-1541849E7839}" type="sibTrans" cxnId="{AC790E37-C9E9-4593-A935-72AD2DF0ADA4}">
      <dgm:prSet/>
      <dgm:spPr/>
      <dgm:t>
        <a:bodyPr/>
        <a:lstStyle/>
        <a:p>
          <a:endParaRPr lang="en-US"/>
        </a:p>
      </dgm:t>
    </dgm:pt>
    <dgm:pt modelId="{3FA71828-FA25-4651-9E91-1B37388615AA}">
      <dgm:prSet phldrT="[Text]"/>
      <dgm:spPr/>
      <dgm:t>
        <a:bodyPr/>
        <a:lstStyle/>
        <a:p>
          <a:r>
            <a:rPr lang="en-US" dirty="0" smtClean="0"/>
            <a:t>RELS T122 Religions of the World or RELS T124 Christianity and Society</a:t>
          </a:r>
          <a:endParaRPr lang="en-US" dirty="0"/>
        </a:p>
      </dgm:t>
    </dgm:pt>
    <dgm:pt modelId="{C48A4800-D2C9-4F49-937F-BA5D8B6B7349}" type="parTrans" cxnId="{6905CE16-1E10-4D8D-96D4-CA2A08C972DF}">
      <dgm:prSet/>
      <dgm:spPr/>
      <dgm:t>
        <a:bodyPr/>
        <a:lstStyle/>
        <a:p>
          <a:endParaRPr lang="en-US"/>
        </a:p>
      </dgm:t>
    </dgm:pt>
    <dgm:pt modelId="{A310A91A-0416-4D26-B3A8-A20ACE4CB51F}" type="sibTrans" cxnId="{6905CE16-1E10-4D8D-96D4-CA2A08C972DF}">
      <dgm:prSet/>
      <dgm:spPr/>
      <dgm:t>
        <a:bodyPr/>
        <a:lstStyle/>
        <a:p>
          <a:endParaRPr lang="en-US"/>
        </a:p>
      </dgm:t>
    </dgm:pt>
    <dgm:pt modelId="{A1262008-D7AF-4077-9A94-9AEF0A27D383}">
      <dgm:prSet phldrT="[Text]"/>
      <dgm:spPr/>
      <dgm:t>
        <a:bodyPr/>
        <a:lstStyle/>
        <a:p>
          <a:r>
            <a:rPr lang="en-US" dirty="0" smtClean="0"/>
            <a:t>Natural Science</a:t>
          </a:r>
          <a:endParaRPr lang="en-US" dirty="0"/>
        </a:p>
      </dgm:t>
    </dgm:pt>
    <dgm:pt modelId="{3032DD4A-35D6-4D5D-861C-364BBBA19E28}" type="parTrans" cxnId="{ACF92A1F-7578-46EF-9F7B-406CEF9B9B00}">
      <dgm:prSet/>
      <dgm:spPr/>
      <dgm:t>
        <a:bodyPr/>
        <a:lstStyle/>
        <a:p>
          <a:endParaRPr lang="en-US"/>
        </a:p>
      </dgm:t>
    </dgm:pt>
    <dgm:pt modelId="{7E0BC3B3-D8E1-4066-A7F6-DA9965C80C79}" type="sibTrans" cxnId="{ACF92A1F-7578-46EF-9F7B-406CEF9B9B00}">
      <dgm:prSet/>
      <dgm:spPr/>
      <dgm:t>
        <a:bodyPr/>
        <a:lstStyle/>
        <a:p>
          <a:endParaRPr lang="en-US"/>
        </a:p>
      </dgm:t>
    </dgm:pt>
    <dgm:pt modelId="{E1BF4520-97F1-450F-B64C-E9CE95C830A9}">
      <dgm:prSet phldrT="[Text]"/>
      <dgm:spPr/>
      <dgm:t>
        <a:bodyPr/>
        <a:lstStyle/>
        <a:p>
          <a:r>
            <a:rPr lang="en-US" dirty="0" smtClean="0"/>
            <a:t>Writing about Literature</a:t>
          </a:r>
          <a:endParaRPr lang="en-US" dirty="0"/>
        </a:p>
      </dgm:t>
    </dgm:pt>
    <dgm:pt modelId="{48516E12-87F4-4669-B6DC-57D1D38B4F3D}" type="parTrans" cxnId="{1C31D1DB-2B7B-4408-951D-1E5099B25465}">
      <dgm:prSet/>
      <dgm:spPr/>
      <dgm:t>
        <a:bodyPr/>
        <a:lstStyle/>
        <a:p>
          <a:endParaRPr lang="en-US"/>
        </a:p>
      </dgm:t>
    </dgm:pt>
    <dgm:pt modelId="{10AE54F4-9B12-4AD1-A5EE-E5F3EED502C7}" type="sibTrans" cxnId="{1C31D1DB-2B7B-4408-951D-1E5099B25465}">
      <dgm:prSet/>
      <dgm:spPr/>
      <dgm:t>
        <a:bodyPr/>
        <a:lstStyle/>
        <a:p>
          <a:endParaRPr lang="en-US"/>
        </a:p>
      </dgm:t>
    </dgm:pt>
    <dgm:pt modelId="{834709DC-C21E-4D3B-B517-9764CBE83FE2}">
      <dgm:prSet phldrT="[Text]"/>
      <dgm:spPr/>
      <dgm:t>
        <a:bodyPr/>
        <a:lstStyle/>
        <a:p>
          <a:r>
            <a:rPr lang="en-US" dirty="0" smtClean="0"/>
            <a:t>Creative Arts and Cultures</a:t>
          </a:r>
          <a:endParaRPr lang="en-US" dirty="0"/>
        </a:p>
      </dgm:t>
    </dgm:pt>
    <dgm:pt modelId="{03007801-D209-4A25-8EAD-C19A28B4BFB7}" type="parTrans" cxnId="{F8820006-4684-44DC-9DE6-CAC2F1A7C7DA}">
      <dgm:prSet/>
      <dgm:spPr/>
      <dgm:t>
        <a:bodyPr/>
        <a:lstStyle/>
        <a:p>
          <a:endParaRPr lang="en-US"/>
        </a:p>
      </dgm:t>
    </dgm:pt>
    <dgm:pt modelId="{CB0DFCAE-1D57-4BDC-AF7E-95B36AAD5425}" type="sibTrans" cxnId="{F8820006-4684-44DC-9DE6-CAC2F1A7C7DA}">
      <dgm:prSet/>
      <dgm:spPr/>
      <dgm:t>
        <a:bodyPr/>
        <a:lstStyle/>
        <a:p>
          <a:endParaRPr lang="en-US"/>
        </a:p>
      </dgm:t>
    </dgm:pt>
    <dgm:pt modelId="{DEEB787D-3FB3-4A8C-8BD9-DC89C2CBDD7D}">
      <dgm:prSet phldrT="[Text]"/>
      <dgm:spPr/>
      <dgm:t>
        <a:bodyPr/>
        <a:lstStyle/>
        <a:p>
          <a:r>
            <a:rPr lang="en-US" dirty="0" smtClean="0"/>
            <a:t>Social Science</a:t>
          </a:r>
          <a:endParaRPr lang="en-US" dirty="0"/>
        </a:p>
      </dgm:t>
    </dgm:pt>
    <dgm:pt modelId="{B041438C-4BF9-46B0-99A8-EDA1193A4F67}" type="parTrans" cxnId="{091C8A55-682D-4A5D-8ADC-F84AC850BBBF}">
      <dgm:prSet/>
      <dgm:spPr/>
      <dgm:t>
        <a:bodyPr/>
        <a:lstStyle/>
        <a:p>
          <a:endParaRPr lang="en-US"/>
        </a:p>
      </dgm:t>
    </dgm:pt>
    <dgm:pt modelId="{733690FF-7275-4DFB-94DD-A0237FBCDC83}" type="sibTrans" cxnId="{091C8A55-682D-4A5D-8ADC-F84AC850BBBF}">
      <dgm:prSet/>
      <dgm:spPr/>
      <dgm:t>
        <a:bodyPr/>
        <a:lstStyle/>
        <a:p>
          <a:endParaRPr lang="en-US"/>
        </a:p>
      </dgm:t>
    </dgm:pt>
    <dgm:pt modelId="{652DA581-BD08-480C-8E22-8F99CDFC1606}">
      <dgm:prSet phldrT="[Text]"/>
      <dgm:spPr/>
      <dgm:t>
        <a:bodyPr/>
        <a:lstStyle/>
        <a:p>
          <a:r>
            <a:rPr lang="en-US" dirty="0" smtClean="0"/>
            <a:t>Catholic Tradition</a:t>
          </a:r>
          <a:endParaRPr lang="en-US" dirty="0"/>
        </a:p>
      </dgm:t>
    </dgm:pt>
    <dgm:pt modelId="{1FE8FE90-15D7-41B6-B634-E90FA29792F3}" type="parTrans" cxnId="{01ECB99A-313B-43F4-8310-4C468B58DD84}">
      <dgm:prSet/>
      <dgm:spPr/>
      <dgm:t>
        <a:bodyPr/>
        <a:lstStyle/>
        <a:p>
          <a:endParaRPr lang="en-US"/>
        </a:p>
      </dgm:t>
    </dgm:pt>
    <dgm:pt modelId="{A9D3C4A4-FC58-4A72-A6DF-D0949A377572}" type="sibTrans" cxnId="{01ECB99A-313B-43F4-8310-4C468B58DD84}">
      <dgm:prSet/>
      <dgm:spPr/>
      <dgm:t>
        <a:bodyPr/>
        <a:lstStyle/>
        <a:p>
          <a:endParaRPr lang="en-US"/>
        </a:p>
      </dgm:t>
    </dgm:pt>
    <dgm:pt modelId="{132F9AC1-7D13-440E-B7D0-CC0B558C1709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36527795-0DA1-4DE0-9C3F-E5F4AEABF250}" type="parTrans" cxnId="{32FD6E24-C617-4341-ADD6-D86AD8628306}">
      <dgm:prSet/>
      <dgm:spPr/>
    </dgm:pt>
    <dgm:pt modelId="{41098C82-8BCE-4943-A577-EBDF8F0529FC}" type="sibTrans" cxnId="{32FD6E24-C617-4341-ADD6-D86AD8628306}">
      <dgm:prSet/>
      <dgm:spPr/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ECB99A-313B-43F4-8310-4C468B58DD84}" srcId="{CC6B7442-0B72-4EF2-9F13-1325B51AFF9F}" destId="{652DA581-BD08-480C-8E22-8F99CDFC1606}" srcOrd="1" destOrd="0" parTransId="{1FE8FE90-15D7-41B6-B634-E90FA29792F3}" sibTransId="{A9D3C4A4-FC58-4A72-A6DF-D0949A377572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6905CE16-1E10-4D8D-96D4-CA2A08C972DF}" srcId="{3C67E77D-62FA-499D-B5E6-E79A091C5267}" destId="{3FA71828-FA25-4651-9E91-1B37388615AA}" srcOrd="2" destOrd="0" parTransId="{C48A4800-D2C9-4F49-937F-BA5D8B6B7349}" sibTransId="{A310A91A-0416-4D26-B3A8-A20ACE4CB51F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A0742BF3-A1DC-45DA-AEE1-DE2BA52FF455}" type="presOf" srcId="{132F9AC1-7D13-440E-B7D0-CC0B558C1709}" destId="{08B7B17B-8600-44B0-B235-389E5D71D804}" srcOrd="0" destOrd="2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B09493F-37CB-481D-BE1C-7A521AC3963B}" type="presOf" srcId="{477D14C5-CED9-4CFC-B338-DFB0C8090B9F}" destId="{A9DD881E-A532-414B-870C-8ADE2076F78C}" srcOrd="0" destOrd="0" presId="urn:microsoft.com/office/officeart/2005/8/layout/vList2"/>
    <dgm:cxn modelId="{F8820006-4684-44DC-9DE6-CAC2F1A7C7DA}" srcId="{3C67E77D-62FA-499D-B5E6-E79A091C5267}" destId="{834709DC-C21E-4D3B-B517-9764CBE83FE2}" srcOrd="5" destOrd="0" parTransId="{03007801-D209-4A25-8EAD-C19A28B4BFB7}" sibTransId="{CB0DFCAE-1D57-4BDC-AF7E-95B36AAD5425}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ED1DE841-1642-424C-8199-568DE08BB42E}" type="presOf" srcId="{A1262008-D7AF-4077-9A94-9AEF0A27D383}" destId="{782956A5-ADC8-4959-B856-589B9D9B9635}" srcOrd="0" destOrd="3" presId="urn:microsoft.com/office/officeart/2005/8/layout/vList2"/>
    <dgm:cxn modelId="{85B80D8C-EBB2-4A80-BB6C-93E30B69F4BB}" type="presOf" srcId="{33EAD35F-38F2-4CB7-9A6D-B04FFD8A51FD}" destId="{CD5F6E02-AD43-4E7A-935B-DDF5D6C74800}" srcOrd="0" destOrd="1" presId="urn:microsoft.com/office/officeart/2005/8/layout/vList2"/>
    <dgm:cxn modelId="{091C8A55-682D-4A5D-8ADC-F84AC850BBBF}" srcId="{3C67E77D-62FA-499D-B5E6-E79A091C5267}" destId="{DEEB787D-3FB3-4A8C-8BD9-DC89C2CBDD7D}" srcOrd="6" destOrd="0" parTransId="{B041438C-4BF9-46B0-99A8-EDA1193A4F67}" sibTransId="{733690FF-7275-4DFB-94DD-A0237FBCDC83}"/>
    <dgm:cxn modelId="{8D69DF7B-D1ED-49F3-B4F1-BADCB081012E}" type="presOf" srcId="{E1BF4520-97F1-450F-B64C-E9CE95C830A9}" destId="{782956A5-ADC8-4959-B856-589B9D9B9635}" srcOrd="0" destOrd="4" presId="urn:microsoft.com/office/officeart/2005/8/layout/vList2"/>
    <dgm:cxn modelId="{87AD0085-41E8-4E29-BBED-9D1036577237}" type="presOf" srcId="{C111C18A-FD96-4E63-821A-54D70D8DC65F}" destId="{CD5F6E02-AD43-4E7A-935B-DDF5D6C74800}" srcOrd="0" destOrd="0" presId="urn:microsoft.com/office/officeart/2005/8/layout/vList2"/>
    <dgm:cxn modelId="{9791B3FE-776B-437D-AF65-1925AB1E8AAC}" type="presOf" srcId="{DEEB787D-3FB3-4A8C-8BD9-DC89C2CBDD7D}" destId="{782956A5-ADC8-4959-B856-589B9D9B9635}" srcOrd="0" destOrd="6" presId="urn:microsoft.com/office/officeart/2005/8/layout/vList2"/>
    <dgm:cxn modelId="{FBFB9F25-DC36-45A5-9AB4-739034D78A10}" type="presOf" srcId="{3FA71828-FA25-4651-9E91-1B37388615AA}" destId="{782956A5-ADC8-4959-B856-589B9D9B9635}" srcOrd="0" destOrd="2" presId="urn:microsoft.com/office/officeart/2005/8/layout/vList2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1C31D1DB-2B7B-4408-951D-1E5099B25465}" srcId="{3C67E77D-62FA-499D-B5E6-E79A091C5267}" destId="{E1BF4520-97F1-450F-B64C-E9CE95C830A9}" srcOrd="4" destOrd="0" parTransId="{48516E12-87F4-4669-B6DC-57D1D38B4F3D}" sibTransId="{10AE54F4-9B12-4AD1-A5EE-E5F3EED502C7}"/>
    <dgm:cxn modelId="{A55DF950-6971-46B9-ABA3-955A5D4638B8}" type="presOf" srcId="{58E0084A-4DA5-46BF-9F51-5999E8B018EA}" destId="{CD5F6E02-AD43-4E7A-935B-DDF5D6C74800}" srcOrd="0" destOrd="2" presId="urn:microsoft.com/office/officeart/2005/8/layout/vList2"/>
    <dgm:cxn modelId="{32FD6E24-C617-4341-ADD6-D86AD8628306}" srcId="{CC6B7442-0B72-4EF2-9F13-1325B51AFF9F}" destId="{132F9AC1-7D13-440E-B7D0-CC0B558C1709}" srcOrd="2" destOrd="0" parTransId="{36527795-0DA1-4DE0-9C3F-E5F4AEABF250}" sibTransId="{41098C82-8BCE-4943-A577-EBDF8F0529FC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A677E445-9D5B-4C26-A5C5-42BF01249F61}" type="presOf" srcId="{709ED9DC-E391-4C6C-B788-93F1C2EFB6FD}" destId="{782956A5-ADC8-4959-B856-589B9D9B9635}" srcOrd="0" destOrd="1" presId="urn:microsoft.com/office/officeart/2005/8/layout/vList2"/>
    <dgm:cxn modelId="{57EEA4A8-C718-4DAD-A174-91599CABB3A2}" type="presOf" srcId="{652DA581-BD08-480C-8E22-8F99CDFC1606}" destId="{08B7B17B-8600-44B0-B235-389E5D71D804}" srcOrd="0" destOrd="1" presId="urn:microsoft.com/office/officeart/2005/8/layout/vList2"/>
    <dgm:cxn modelId="{F3770B74-60B7-438A-9C14-87FF95D04624}" type="presOf" srcId="{FE0A3CAE-D039-42F2-AF12-1E6F6793A633}" destId="{08B7B17B-8600-44B0-B235-389E5D71D804}" srcOrd="0" destOrd="0" presId="urn:microsoft.com/office/officeart/2005/8/layout/vList2"/>
    <dgm:cxn modelId="{44946EF3-425E-42C8-A6FB-ABA83804B586}" type="presOf" srcId="{D6510970-8F9C-4B45-A0F3-6ACB9AA76D40}" destId="{782956A5-ADC8-4959-B856-589B9D9B9635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AC790E37-C9E9-4593-A935-72AD2DF0ADA4}" srcId="{477D14C5-CED9-4CFC-B338-DFB0C8090B9F}" destId="{58E0084A-4DA5-46BF-9F51-5999E8B018EA}" srcOrd="2" destOrd="0" parTransId="{D49BFE7F-C24E-40B2-9BD4-2DAA770EC6D0}" sibTransId="{BB9DA3D0-4C90-4E2A-B189-1541849E7839}"/>
    <dgm:cxn modelId="{ACF92A1F-7578-46EF-9F7B-406CEF9B9B00}" srcId="{3C67E77D-62FA-499D-B5E6-E79A091C5267}" destId="{A1262008-D7AF-4077-9A94-9AEF0A27D383}" srcOrd="3" destOrd="0" parTransId="{3032DD4A-35D6-4D5D-861C-364BBBA19E28}" sibTransId="{7E0BC3B3-D8E1-4066-A7F6-DA9965C80C79}"/>
    <dgm:cxn modelId="{DC6E05B4-83E9-4C3F-9822-9E1D41C41D9E}" type="presOf" srcId="{CC6B7442-0B72-4EF2-9F13-1325B51AFF9F}" destId="{D64CB5D5-837D-47FC-9E42-A26D800BC695}" srcOrd="0" destOrd="0" presId="urn:microsoft.com/office/officeart/2005/8/layout/vList2"/>
    <dgm:cxn modelId="{FA03DAB7-68AB-47CE-B307-2A3C281465F6}" type="presOf" srcId="{834709DC-C21E-4D3B-B517-9764CBE83FE2}" destId="{782956A5-ADC8-4959-B856-589B9D9B9635}" srcOrd="0" destOrd="5" presId="urn:microsoft.com/office/officeart/2005/8/layout/vList2"/>
    <dgm:cxn modelId="{E2EE33AC-3CDB-41AB-99D0-EE89822B0377}" type="presOf" srcId="{90119837-5B71-4D44-BB01-DB0B084933C8}" destId="{ED5DCCC5-BCA8-4491-AA37-BAF153ECA184}" srcOrd="0" destOrd="0" presId="urn:microsoft.com/office/officeart/2005/8/layout/vList2"/>
    <dgm:cxn modelId="{80D369CF-62F1-4541-AEE2-AB29E5A204FB}" type="presOf" srcId="{3C67E77D-62FA-499D-B5E6-E79A091C5267}" destId="{81203336-F3DE-4B3A-BCF4-0F68C23AC2BB}" srcOrd="0" destOrd="0" presId="urn:microsoft.com/office/officeart/2005/8/layout/vList2"/>
    <dgm:cxn modelId="{8ED8745E-70AE-4940-BBB9-FB6376BDA0D9}" type="presParOf" srcId="{ED5DCCC5-BCA8-4491-AA37-BAF153ECA184}" destId="{A9DD881E-A532-414B-870C-8ADE2076F78C}" srcOrd="0" destOrd="0" presId="urn:microsoft.com/office/officeart/2005/8/layout/vList2"/>
    <dgm:cxn modelId="{31CF7A1A-6E4D-4D10-861C-4FF0D37EB7F8}" type="presParOf" srcId="{ED5DCCC5-BCA8-4491-AA37-BAF153ECA184}" destId="{CD5F6E02-AD43-4E7A-935B-DDF5D6C74800}" srcOrd="1" destOrd="0" presId="urn:microsoft.com/office/officeart/2005/8/layout/vList2"/>
    <dgm:cxn modelId="{9126909B-F016-45D1-8092-6C3135AB4C8A}" type="presParOf" srcId="{ED5DCCC5-BCA8-4491-AA37-BAF153ECA184}" destId="{81203336-F3DE-4B3A-BCF4-0F68C23AC2BB}" srcOrd="2" destOrd="0" presId="urn:microsoft.com/office/officeart/2005/8/layout/vList2"/>
    <dgm:cxn modelId="{730D2F2D-B4CA-4D4B-834E-CF6050C80AD0}" type="presParOf" srcId="{ED5DCCC5-BCA8-4491-AA37-BAF153ECA184}" destId="{782956A5-ADC8-4959-B856-589B9D9B9635}" srcOrd="3" destOrd="0" presId="urn:microsoft.com/office/officeart/2005/8/layout/vList2"/>
    <dgm:cxn modelId="{4902803D-CBF9-4D0B-9ABD-A3F2B1110870}" type="presParOf" srcId="{ED5DCCC5-BCA8-4491-AA37-BAF153ECA184}" destId="{D64CB5D5-837D-47FC-9E42-A26D800BC695}" srcOrd="4" destOrd="0" presId="urn:microsoft.com/office/officeart/2005/8/layout/vList2"/>
    <dgm:cxn modelId="{23FA2328-0584-487D-931D-ED8370AFC6E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153884"/>
          <a:ext cx="45719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Foundations Courses – 9 hours</a:t>
          </a:r>
          <a:endParaRPr lang="en-US" sz="1800" kern="1200" dirty="0"/>
        </a:p>
      </dsp:txBody>
      <dsp:txXfrm>
        <a:off x="21075" y="174959"/>
        <a:ext cx="4529849" cy="389580"/>
      </dsp:txXfrm>
    </dsp:sp>
    <dsp:sp modelId="{CD5F6E02-AD43-4E7A-935B-DDF5D6C74800}">
      <dsp:nvSpPr>
        <dsp:cNvPr id="0" name=""/>
        <dsp:cNvSpPr/>
      </dsp:nvSpPr>
      <dsp:spPr>
        <a:xfrm>
          <a:off x="0" y="585614"/>
          <a:ext cx="4571999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First Year-Seminar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ENGL T122 Critical Reading and Writing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MATH T122 Math Models or MATH A115 Intro to Finite Math or MATH A257 Calculus I</a:t>
          </a:r>
          <a:endParaRPr lang="en-US" sz="1400" kern="1200" dirty="0"/>
        </a:p>
      </dsp:txBody>
      <dsp:txXfrm>
        <a:off x="0" y="585614"/>
        <a:ext cx="4571999" cy="912870"/>
      </dsp:txXfrm>
    </dsp:sp>
    <dsp:sp modelId="{81203336-F3DE-4B3A-BCF4-0F68C23AC2BB}">
      <dsp:nvSpPr>
        <dsp:cNvPr id="0" name=""/>
        <dsp:cNvSpPr/>
      </dsp:nvSpPr>
      <dsp:spPr>
        <a:xfrm>
          <a:off x="0" y="1498484"/>
          <a:ext cx="45719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Knowledge Courses – 21 hours</a:t>
          </a:r>
          <a:endParaRPr lang="en-US" sz="1800" kern="1200" dirty="0"/>
        </a:p>
      </dsp:txBody>
      <dsp:txXfrm>
        <a:off x="21075" y="1519559"/>
        <a:ext cx="4529849" cy="389580"/>
      </dsp:txXfrm>
    </dsp:sp>
    <dsp:sp modelId="{782956A5-ADC8-4959-B856-589B9D9B9635}">
      <dsp:nvSpPr>
        <dsp:cNvPr id="0" name=""/>
        <dsp:cNvSpPr/>
      </dsp:nvSpPr>
      <dsp:spPr>
        <a:xfrm>
          <a:off x="0" y="1930214"/>
          <a:ext cx="4571999" cy="1863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HIST T122 Global History I or HIST T124 Global History II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PHIL T122 Philosophy of the Human Person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RELS T122 Religions of the World or RELS T124 Christianity and Society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Natural Science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Writing about Literature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Creative Arts and Cultures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Social Science</a:t>
          </a:r>
          <a:endParaRPr lang="en-US" sz="1400" kern="1200" dirty="0"/>
        </a:p>
      </dsp:txBody>
      <dsp:txXfrm>
        <a:off x="0" y="1930214"/>
        <a:ext cx="4571999" cy="1863000"/>
      </dsp:txXfrm>
    </dsp:sp>
    <dsp:sp modelId="{D64CB5D5-837D-47FC-9E42-A26D800BC695}">
      <dsp:nvSpPr>
        <dsp:cNvPr id="0" name=""/>
        <dsp:cNvSpPr/>
      </dsp:nvSpPr>
      <dsp:spPr>
        <a:xfrm>
          <a:off x="0" y="3793215"/>
          <a:ext cx="457199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Values Courses – 9 hours</a:t>
          </a:r>
          <a:endParaRPr lang="en-US" sz="1800" kern="1200" dirty="0"/>
        </a:p>
      </dsp:txBody>
      <dsp:txXfrm>
        <a:off x="21075" y="3814290"/>
        <a:ext cx="4529849" cy="389580"/>
      </dsp:txXfrm>
    </dsp:sp>
    <dsp:sp modelId="{08B7B17B-8600-44B0-B235-389E5D71D804}">
      <dsp:nvSpPr>
        <dsp:cNvPr id="0" name=""/>
        <dsp:cNvSpPr/>
      </dsp:nvSpPr>
      <dsp:spPr>
        <a:xfrm>
          <a:off x="0" y="4224945"/>
          <a:ext cx="4571999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Foundational Ethics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Catholic Tradition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smtClean="0"/>
            <a:t>Diversity</a:t>
          </a:r>
          <a:endParaRPr lang="en-US" sz="1400" kern="1200" dirty="0"/>
        </a:p>
      </dsp:txBody>
      <dsp:txXfrm>
        <a:off x="0" y="4224945"/>
        <a:ext cx="4571999" cy="72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7/13/15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7/13/15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cademicaffairs.loyno.edu/sites/academicaffairs.loyno.edu/files/pf5%20enrollment-by-major-wth-reg-hrs-final-9%2030-1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Revising the </a:t>
            </a:r>
            <a:br>
              <a:rPr lang="en-US" dirty="0" smtClean="0"/>
            </a:br>
            <a:r>
              <a:rPr lang="en-US" dirty="0" smtClean="0"/>
              <a:t>Common Curriculum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of Humanities and Natural Sciences</a:t>
            </a:r>
          </a:p>
          <a:p>
            <a:r>
              <a:rPr lang="en-US" dirty="0" smtClean="0"/>
              <a:t>February 26,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elements across all degree programs*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First-Year Seminar</a:t>
            </a:r>
          </a:p>
          <a:p>
            <a:r>
              <a:rPr lang="en-US" dirty="0" smtClean="0"/>
              <a:t>Critical Reading and Writing</a:t>
            </a:r>
          </a:p>
          <a:p>
            <a:r>
              <a:rPr lang="en-US" dirty="0" smtClean="0"/>
              <a:t>Math Models</a:t>
            </a:r>
          </a:p>
          <a:p>
            <a:r>
              <a:rPr lang="en-US" dirty="0" smtClean="0"/>
              <a:t>Global History</a:t>
            </a:r>
          </a:p>
          <a:p>
            <a:r>
              <a:rPr lang="en-US" dirty="0" smtClean="0"/>
              <a:t>Philosophy of the Human Person</a:t>
            </a:r>
          </a:p>
          <a:p>
            <a:r>
              <a:rPr lang="en-US" dirty="0"/>
              <a:t>Religious Studies (World Religions or Christianity)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Investigating Nature</a:t>
            </a:r>
          </a:p>
          <a:p>
            <a:r>
              <a:rPr lang="en-US" dirty="0" smtClean="0"/>
              <a:t>Writing about Literature</a:t>
            </a:r>
          </a:p>
          <a:p>
            <a:r>
              <a:rPr lang="en-US" dirty="0" smtClean="0"/>
              <a:t>Foundational Ethics</a:t>
            </a:r>
          </a:p>
          <a:p>
            <a:r>
              <a:rPr lang="en-US" dirty="0" smtClean="0"/>
              <a:t>Catholic Tradition RAC</a:t>
            </a:r>
          </a:p>
          <a:p>
            <a:r>
              <a:rPr lang="en-US" dirty="0" smtClean="0"/>
              <a:t>Diversity RAC</a:t>
            </a:r>
          </a:p>
          <a:p>
            <a:r>
              <a:rPr lang="en-US" dirty="0" err="1" smtClean="0"/>
              <a:t>Premodern</a:t>
            </a:r>
            <a:r>
              <a:rPr lang="en-US" dirty="0" smtClean="0"/>
              <a:t> RAC</a:t>
            </a:r>
          </a:p>
          <a:p>
            <a:endParaRPr lang="en-US" dirty="0"/>
          </a:p>
          <a:p>
            <a:pPr marL="301752" lvl="1" indent="0">
              <a:buNone/>
            </a:pPr>
            <a:endParaRPr lang="en-US" b="1" dirty="0" smtClean="0"/>
          </a:p>
          <a:p>
            <a:pPr marL="301752" lvl="1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TOTAL – 27 credits (0 </a:t>
            </a:r>
            <a:r>
              <a:rPr lang="en-US" b="1" dirty="0" err="1" smtClean="0">
                <a:solidFill>
                  <a:srgbClr val="00B0F0"/>
                </a:solidFill>
              </a:rPr>
              <a:t>cr</a:t>
            </a:r>
            <a:r>
              <a:rPr lang="en-US" b="1" smtClean="0">
                <a:solidFill>
                  <a:srgbClr val="00B0F0"/>
                </a:solidFill>
              </a:rPr>
              <a:t> for RACs)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* </a:t>
            </a:r>
            <a:r>
              <a:rPr lang="en-US" sz="1400" i="1" dirty="0" smtClean="0">
                <a:solidFill>
                  <a:srgbClr val="00B0F0"/>
                </a:solidFill>
              </a:rPr>
              <a:t>Not included: MUTY, MUED, and Evening Division</a:t>
            </a:r>
            <a:endParaRPr lang="en-US" sz="1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re-structuring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in Fall 2016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degree programs that currently have a </a:t>
            </a:r>
            <a:r>
              <a:rPr lang="en-US" dirty="0" smtClean="0">
                <a:solidFill>
                  <a:srgbClr val="00B0F0"/>
                </a:solidFill>
              </a:rPr>
              <a:t>51-credit</a:t>
            </a:r>
            <a:r>
              <a:rPr lang="en-US" dirty="0" smtClean="0"/>
              <a:t> Common Curriculum will be housed in the reconstituted </a:t>
            </a:r>
            <a:r>
              <a:rPr lang="en-US" dirty="0" smtClean="0">
                <a:solidFill>
                  <a:srgbClr val="00B0F0"/>
                </a:solidFill>
              </a:rPr>
              <a:t>College of Arts and Sciences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 smtClean="0">
                <a:solidFill>
                  <a:schemeClr val="accent5"/>
                </a:solidFill>
              </a:rPr>
              <a:t>College of Business </a:t>
            </a:r>
            <a:r>
              <a:rPr lang="en-US" dirty="0" smtClean="0"/>
              <a:t>degree programs will continue to require </a:t>
            </a:r>
            <a:r>
              <a:rPr lang="en-US" dirty="0" smtClean="0">
                <a:solidFill>
                  <a:schemeClr val="accent5"/>
                </a:solidFill>
              </a:rPr>
              <a:t>39 credits </a:t>
            </a:r>
            <a:r>
              <a:rPr lang="en-US" dirty="0" smtClean="0"/>
              <a:t>of Common Curriculum coursework;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 smtClean="0">
                <a:solidFill>
                  <a:srgbClr val="92D050"/>
                </a:solidFill>
              </a:rPr>
              <a:t>College of Music and Fine Arts</a:t>
            </a:r>
            <a:r>
              <a:rPr lang="en-US" dirty="0" smtClean="0"/>
              <a:t> degree programs will require </a:t>
            </a:r>
            <a:r>
              <a:rPr lang="en-US" dirty="0" smtClean="0">
                <a:solidFill>
                  <a:srgbClr val="92D050"/>
                </a:solidFill>
              </a:rPr>
              <a:t>39 credits</a:t>
            </a:r>
            <a:r>
              <a:rPr lang="en-US" dirty="0" smtClean="0"/>
              <a:t> of Common Curriculum coursework following an anticipated revision of the remaining theater and visual art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Recommendation #1: Establish a standard 39-credit core curriculum for all* undergraduate degree </a:t>
            </a:r>
            <a:r>
              <a:rPr lang="en-US" sz="2000" i="1" dirty="0" smtClean="0">
                <a:solidFill>
                  <a:srgbClr val="00B0F0"/>
                </a:solidFill>
              </a:rPr>
              <a:t>programs for Fall 2016.</a:t>
            </a:r>
            <a:endParaRPr lang="en-US" sz="2000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1634713"/>
              </p:ext>
            </p:extLst>
          </p:nvPr>
        </p:nvGraphicFramePr>
        <p:xfrm>
          <a:off x="1522412" y="1676400"/>
          <a:ext cx="45719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80060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Foundations Courses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smtClean="0"/>
              <a:t>must be completed in the first year.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00B0F0"/>
                </a:solidFill>
              </a:rPr>
              <a:t>Knowledge Courses</a:t>
            </a:r>
            <a:r>
              <a:rPr lang="en-US" sz="1600" dirty="0" smtClean="0">
                <a:solidFill>
                  <a:srgbClr val="00B0F0"/>
                </a:solidFill>
              </a:rPr>
              <a:t> </a:t>
            </a:r>
            <a:r>
              <a:rPr lang="en-US" sz="1600" dirty="0" smtClean="0"/>
              <a:t>include disciplinary and inter-/multidisciplinary coursework.</a:t>
            </a:r>
          </a:p>
          <a:p>
            <a:r>
              <a:rPr lang="en-US" sz="1600" b="1" dirty="0" smtClean="0">
                <a:solidFill>
                  <a:srgbClr val="00B0F0"/>
                </a:solidFill>
              </a:rPr>
              <a:t>Values Courses</a:t>
            </a:r>
            <a:r>
              <a:rPr lang="en-US" sz="1600" dirty="0" smtClean="0"/>
              <a:t> have PHIL T122 or RELS T122/T124 as a prerequisite.</a:t>
            </a:r>
          </a:p>
          <a:p>
            <a:pPr marL="301752" lvl="1" indent="0">
              <a:buNone/>
            </a:pPr>
            <a:endParaRPr lang="en-US" b="1" i="1" dirty="0" smtClean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b="1" i="1" dirty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 smtClean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 smtClean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>
              <a:solidFill>
                <a:srgbClr val="00B0F0"/>
              </a:solidFill>
            </a:endParaRPr>
          </a:p>
          <a:p>
            <a:pPr marL="301752" lvl="1" indent="0">
              <a:buNone/>
            </a:pPr>
            <a:endParaRPr lang="en-US" sz="1400" dirty="0" smtClean="0">
              <a:solidFill>
                <a:srgbClr val="00B0F0"/>
              </a:solidFill>
            </a:endParaRPr>
          </a:p>
          <a:p>
            <a:pPr marL="530352" lvl="2" indent="0">
              <a:buNone/>
            </a:pPr>
            <a:endParaRPr lang="en-US" sz="1200" dirty="0" smtClean="0">
              <a:solidFill>
                <a:srgbClr val="00B0F0"/>
              </a:solidFill>
            </a:endParaRPr>
          </a:p>
          <a:p>
            <a:pPr marL="530352" lvl="2" indent="0">
              <a:buNone/>
            </a:pPr>
            <a:r>
              <a:rPr lang="en-US" sz="1200" dirty="0" smtClean="0">
                <a:solidFill>
                  <a:srgbClr val="00B0F0"/>
                </a:solidFill>
              </a:rPr>
              <a:t>*Not included: MUTY, MUED, Evening Division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Recommendation </a:t>
            </a:r>
            <a:r>
              <a:rPr lang="en-US" sz="2000" i="1" dirty="0" smtClean="0">
                <a:solidFill>
                  <a:srgbClr val="00B0F0"/>
                </a:solidFill>
              </a:rPr>
              <a:t>#2: Develop additional college-, division-, or program-level requirements as appropriate.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838558"/>
              </p:ext>
            </p:extLst>
          </p:nvPr>
        </p:nvGraphicFramePr>
        <p:xfrm>
          <a:off x="227012" y="1600200"/>
          <a:ext cx="11876724" cy="5191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17127"/>
                <a:gridCol w="3065844"/>
                <a:gridCol w="3013393"/>
                <a:gridCol w="2880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Common Curriculum – 39 </a:t>
                      </a:r>
                      <a:r>
                        <a:rPr lang="en-US" dirty="0" err="1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Bachelor of Arts Core – 21 </a:t>
                      </a:r>
                      <a:r>
                        <a:rPr lang="en-US" baseline="0" dirty="0" err="1" smtClean="0"/>
                        <a:t>cr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Major – 34 </a:t>
                      </a:r>
                      <a:r>
                        <a:rPr lang="en-US" dirty="0" err="1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Electives – 26 </a:t>
                      </a:r>
                      <a:r>
                        <a:rPr lang="en-US" baseline="0" dirty="0" err="1" smtClean="0"/>
                        <a:t>cr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</a:t>
                      </a:r>
                      <a:r>
                        <a:rPr lang="en-US" baseline="0" dirty="0" smtClean="0"/>
                        <a:t>-Year Seminar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PHIL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T124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 T122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RELS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A200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MATH T122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A201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HIST T122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Foreign Language A100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A202 (1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PHIL T122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Language A101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U.S. History</a:t>
                      </a:r>
                      <a:r>
                        <a:rPr lang="en-US" baseline="0" dirty="0" smtClean="0"/>
                        <a:t>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RELS T122/T124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</a:t>
                      </a:r>
                      <a:r>
                        <a:rPr lang="en-US" baseline="0" dirty="0" smtClean="0"/>
                        <a:t> Language A200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 History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 T129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</a:t>
                      </a:r>
                      <a:r>
                        <a:rPr lang="en-US" baseline="0" dirty="0" smtClean="0"/>
                        <a:t> Language A201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Non-US/Euro</a:t>
                      </a:r>
                      <a:r>
                        <a:rPr lang="en-US" baseline="0" dirty="0" smtClean="0"/>
                        <a:t> History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Non-US/Euro</a:t>
                      </a:r>
                      <a:r>
                        <a:rPr lang="en-US" baseline="0" dirty="0" smtClean="0"/>
                        <a:t> History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History</a:t>
                      </a:r>
                      <a:r>
                        <a:rPr lang="en-US" baseline="0" dirty="0" smtClean="0"/>
                        <a:t> Elective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Elective (2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History</a:t>
                      </a:r>
                      <a:r>
                        <a:rPr lang="en-US" baseline="0" dirty="0" smtClean="0"/>
                        <a:t> Elective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Ethics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History</a:t>
                      </a:r>
                      <a:r>
                        <a:rPr lang="en-US" baseline="0" dirty="0" smtClean="0"/>
                        <a:t> Elective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Catholic</a:t>
                      </a:r>
                      <a:r>
                        <a:rPr lang="en-US" baseline="0" dirty="0" smtClean="0"/>
                        <a:t> Tradition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HIST A400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98812" y="1600200"/>
            <a:ext cx="2971800" cy="29718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bulletin.loyno.edu/sites/2014bulletin.loyno.edu/files/ENVH_1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12840" r="20617"/>
          <a:stretch/>
        </p:blipFill>
        <p:spPr>
          <a:xfrm>
            <a:off x="1914503" y="91440"/>
            <a:ext cx="8359818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6412" y="914400"/>
            <a:ext cx="1676400" cy="20574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Recommendation </a:t>
            </a:r>
            <a:r>
              <a:rPr lang="en-US" sz="2000" i="1" dirty="0" smtClean="0">
                <a:solidFill>
                  <a:srgbClr val="00B0F0"/>
                </a:solidFill>
              </a:rPr>
              <a:t>#3: Rename the Common Curriculum the Loyola Core.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311" y="200025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s://c1.staticflickr.com/5/4066/4547166239_4ae7b5f4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11" y="1752600"/>
            <a:ext cx="3886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0412" y="5562600"/>
            <a:ext cx="3276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Jos</a:t>
            </a:r>
            <a:r>
              <a:rPr lang="en-US" sz="1600" dirty="0"/>
              <a:t>é</a:t>
            </a:r>
            <a:r>
              <a:rPr lang="en-US" sz="1600" dirty="0" smtClean="0"/>
              <a:t> de </a:t>
            </a:r>
            <a:r>
              <a:rPr lang="en-US" sz="1600" dirty="0" err="1" smtClean="0"/>
              <a:t>P</a:t>
            </a:r>
            <a:r>
              <a:rPr lang="en-US" sz="1600" dirty="0" err="1"/>
              <a:t>á</a:t>
            </a:r>
            <a:r>
              <a:rPr lang="en-US" sz="1600" dirty="0" err="1" smtClean="0"/>
              <a:t>ez</a:t>
            </a:r>
            <a:r>
              <a:rPr lang="en-US" sz="1600" dirty="0" smtClean="0"/>
              <a:t>, </a:t>
            </a:r>
            <a:r>
              <a:rPr lang="en-US" sz="1600" i="1" dirty="0" smtClean="0"/>
              <a:t>Sacred Heart of Jesus with Saint Ignatius of Loyola and Saint Aloysius Gonzaga</a:t>
            </a:r>
            <a:r>
              <a:rPr lang="en-US" sz="1600" dirty="0" smtClean="0"/>
              <a:t> (1770)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354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297" y="3244334"/>
            <a:ext cx="8496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Edwardian Script ITC" panose="030303020407070D0804" pitchFamily="66" charset="0"/>
              </a:rPr>
              <a:t>Questions, comments, or rude remarks?</a:t>
            </a:r>
          </a:p>
        </p:txBody>
      </p:sp>
    </p:spTree>
    <p:extLst>
      <p:ext uri="{BB962C8B-B14F-4D97-AF65-F5344CB8AC3E}">
        <p14:creationId xmlns:p14="http://schemas.microsoft.com/office/powerpoint/2010/main" val="19949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Curriculum Core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/>
              <a:t>The goal of the Common Curriculum is to foster students’ competency in five key areas:</a:t>
            </a:r>
          </a:p>
          <a:p>
            <a:pPr fontAlgn="base"/>
            <a:r>
              <a:rPr lang="en-US" dirty="0"/>
              <a:t>Critical Thinking</a:t>
            </a:r>
          </a:p>
          <a:p>
            <a:pPr fontAlgn="base"/>
            <a:r>
              <a:rPr lang="en-US" dirty="0"/>
              <a:t>Effective Communication</a:t>
            </a:r>
          </a:p>
          <a:p>
            <a:pPr fontAlgn="base"/>
            <a:r>
              <a:rPr lang="en-US" dirty="0"/>
              <a:t>Quantitative Reasoning</a:t>
            </a:r>
          </a:p>
          <a:p>
            <a:pPr fontAlgn="base"/>
            <a:r>
              <a:rPr lang="en-US" dirty="0"/>
              <a:t>Information Literacy</a:t>
            </a:r>
          </a:p>
          <a:p>
            <a:pPr fontAlgn="base"/>
            <a:r>
              <a:rPr lang="en-US" dirty="0"/>
              <a:t>Ethical Reasoning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Common Curriculum</a:t>
            </a:r>
            <a:br>
              <a:rPr lang="en-US" dirty="0" smtClean="0"/>
            </a:br>
            <a:r>
              <a:rPr lang="en-US" dirty="0" smtClean="0"/>
              <a:t>Fall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68322"/>
              </p:ext>
            </p:extLst>
          </p:nvPr>
        </p:nvGraphicFramePr>
        <p:xfrm>
          <a:off x="287972" y="1905000"/>
          <a:ext cx="11612880" cy="43637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03220"/>
                <a:gridCol w="2903220"/>
                <a:gridCol w="2903220"/>
                <a:gridCol w="2903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Introductory (21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(24-25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(up to 12 </a:t>
                      </a:r>
                      <a:r>
                        <a:rPr lang="en-US" baseline="0" dirty="0" err="1" smtClean="0"/>
                        <a:t>cr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RACs (0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First-Year</a:t>
                      </a:r>
                      <a:r>
                        <a:rPr lang="en-US" sz="1400" baseline="0" dirty="0" smtClean="0"/>
                        <a:t> Seminar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Writing about Literature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Catholic Tradition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</a:t>
                      </a:r>
                      <a:r>
                        <a:rPr lang="en-US" sz="1400" baseline="0" dirty="0" smtClean="0"/>
                        <a:t> T122 Critical Reading &amp; Writing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Diversity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</a:t>
                      </a:r>
                      <a:r>
                        <a:rPr lang="en-US" sz="1400" baseline="0" dirty="0" smtClean="0"/>
                        <a:t> T122 Math Models or</a:t>
                      </a:r>
                    </a:p>
                    <a:p>
                      <a:r>
                        <a:rPr lang="en-US" sz="1400" baseline="0" dirty="0" smtClean="0"/>
                        <a:t>MATH A115 Intro to Finite Math or</a:t>
                      </a:r>
                    </a:p>
                    <a:p>
                      <a:r>
                        <a:rPr lang="en-US" sz="1400" baseline="0" dirty="0" smtClean="0"/>
                        <a:t>MATH A257 Calculus 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</a:t>
                      </a:r>
                      <a:r>
                        <a:rPr lang="en-US" sz="1400" baseline="0" dirty="0" smtClean="0"/>
                        <a:t> II – Foundations of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A200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Premodern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 T122 Global History</a:t>
                      </a:r>
                      <a:r>
                        <a:rPr lang="en-US" sz="1400" baseline="0" dirty="0" smtClean="0"/>
                        <a:t> I or</a:t>
                      </a:r>
                    </a:p>
                    <a:p>
                      <a:r>
                        <a:rPr lang="en-US" sz="1400" baseline="0" dirty="0" smtClean="0"/>
                        <a:t>HIST T124 Global History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RELS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A201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 T122 Phil of the</a:t>
                      </a:r>
                      <a:r>
                        <a:rPr lang="en-US" sz="1400" baseline="0" dirty="0" smtClean="0"/>
                        <a:t> Human Person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Science</a:t>
                      </a:r>
                      <a:r>
                        <a:rPr lang="en-US" sz="1400" baseline="0" dirty="0" smtClean="0"/>
                        <a:t> in Context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RELS T122 Religions of the World or</a:t>
                      </a:r>
                    </a:p>
                    <a:p>
                      <a:r>
                        <a:rPr lang="en-US" sz="1400" dirty="0" smtClean="0"/>
                        <a:t>RELS T124 Christianity</a:t>
                      </a:r>
                      <a:r>
                        <a:rPr lang="en-US" sz="1400" baseline="0" dirty="0" smtClean="0"/>
                        <a:t> and Society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Engaging in Science: Lab (1 </a:t>
                      </a:r>
                      <a:r>
                        <a:rPr lang="en-US" sz="1400" dirty="0" err="1" smtClean="0"/>
                        <a:t>cr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 T129 Investigating</a:t>
                      </a:r>
                      <a:r>
                        <a:rPr lang="en-US" sz="1400" baseline="0" dirty="0" smtClean="0"/>
                        <a:t> Nature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Social</a:t>
                      </a:r>
                      <a:r>
                        <a:rPr lang="en-US" sz="1400" baseline="0" dirty="0" smtClean="0"/>
                        <a:t> Science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Creative</a:t>
                      </a:r>
                      <a:r>
                        <a:rPr lang="en-US" sz="1400" baseline="0" dirty="0" smtClean="0"/>
                        <a:t> Arts and Cultures (2-3 </a:t>
                      </a:r>
                      <a:r>
                        <a:rPr lang="en-US" sz="1400" baseline="0" dirty="0" err="1" smtClean="0"/>
                        <a:t>cr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Foundational</a:t>
                      </a:r>
                      <a:r>
                        <a:rPr lang="en-US" sz="1400" baseline="0" dirty="0" smtClean="0"/>
                        <a:t> Ethics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TOTAL: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57-58</a:t>
                      </a:r>
                      <a:r>
                        <a:rPr lang="en-US" sz="1400" b="1" baseline="0" dirty="0" smtClean="0"/>
                        <a:t> CREDITS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Common Curriculum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revised </a:t>
            </a:r>
            <a:r>
              <a:rPr lang="en-US" dirty="0" smtClean="0"/>
              <a:t>Fall 2013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414117"/>
              </p:ext>
            </p:extLst>
          </p:nvPr>
        </p:nvGraphicFramePr>
        <p:xfrm>
          <a:off x="287972" y="1905000"/>
          <a:ext cx="11612880" cy="43637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903220"/>
                <a:gridCol w="2903220"/>
                <a:gridCol w="2903220"/>
                <a:gridCol w="29032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Introductory (21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(24</a:t>
                      </a:r>
                      <a:r>
                        <a:rPr lang="en-US" strike="sngStrike" dirty="0" smtClean="0">
                          <a:solidFill>
                            <a:srgbClr val="FF0000"/>
                          </a:solidFill>
                        </a:rPr>
                        <a:t>-25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strike="noStrike" baseline="0" dirty="0" smtClean="0">
                          <a:solidFill>
                            <a:schemeClr val="tx1"/>
                          </a:solidFill>
                        </a:rPr>
                        <a:t>up to </a:t>
                      </a:r>
                      <a:r>
                        <a:rPr lang="en-US" strike="sngStrike" baseline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6 </a:t>
                      </a:r>
                      <a:r>
                        <a:rPr lang="en-US" strike="noStrike" baseline="0" dirty="0" err="1" smtClean="0"/>
                        <a:t>cr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RACs (0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cr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First-Year</a:t>
                      </a:r>
                      <a:r>
                        <a:rPr lang="en-US" sz="1400" baseline="0" dirty="0" smtClean="0"/>
                        <a:t> Seminar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Writing about Literature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A100</a:t>
                      </a:r>
                      <a:r>
                        <a:rPr lang="en-US" sz="1400" strike="noStrike" baseline="0" dirty="0" smtClean="0">
                          <a:solidFill>
                            <a:srgbClr val="FF0000"/>
                          </a:solidFill>
                        </a:rPr>
                        <a:t> Placement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Catholic Tradition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</a:t>
                      </a:r>
                      <a:r>
                        <a:rPr lang="en-US" sz="1400" baseline="0" dirty="0" smtClean="0"/>
                        <a:t> T122 Critical Reading &amp; Writing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A101</a:t>
                      </a:r>
                      <a:r>
                        <a:rPr lang="en-US" sz="1400" strike="noStrike" dirty="0" smtClean="0">
                          <a:solidFill>
                            <a:srgbClr val="FF0000"/>
                          </a:solidFill>
                        </a:rPr>
                        <a:t> Placement +1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Diversity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MATH</a:t>
                      </a:r>
                      <a:r>
                        <a:rPr lang="en-US" sz="1400" baseline="0" dirty="0" smtClean="0"/>
                        <a:t> T122 Math Models or</a:t>
                      </a:r>
                    </a:p>
                    <a:p>
                      <a:r>
                        <a:rPr lang="en-US" sz="1400" baseline="0" dirty="0" smtClean="0"/>
                        <a:t>MATH A115 Intro to Finite Math or</a:t>
                      </a:r>
                    </a:p>
                    <a:p>
                      <a:r>
                        <a:rPr lang="en-US" sz="1400" baseline="0" dirty="0" smtClean="0"/>
                        <a:t>MATH A257 Calculus 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</a:t>
                      </a:r>
                      <a:r>
                        <a:rPr lang="en-US" sz="1400" baseline="0" dirty="0" smtClean="0"/>
                        <a:t> II – Foundations of Knowledge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A200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Premodern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HIST T122 Global History</a:t>
                      </a:r>
                      <a:r>
                        <a:rPr lang="en-US" sz="1400" baseline="0" dirty="0" smtClean="0"/>
                        <a:t> I or</a:t>
                      </a:r>
                    </a:p>
                    <a:p>
                      <a:r>
                        <a:rPr lang="en-US" sz="1400" baseline="0" dirty="0" smtClean="0"/>
                        <a:t>HIST T124 Global History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RELS 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A201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PHIL T122 Phil of the</a:t>
                      </a:r>
                      <a:r>
                        <a:rPr lang="en-US" sz="1400" baseline="0" dirty="0" smtClean="0"/>
                        <a:t> Human Person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 Science</a:t>
                      </a:r>
                      <a:r>
                        <a:rPr lang="en-US" sz="1400" baseline="0" dirty="0" smtClean="0"/>
                        <a:t> in Context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RELS T122 Religions of the World or</a:t>
                      </a:r>
                    </a:p>
                    <a:p>
                      <a:r>
                        <a:rPr lang="en-US" sz="1400" dirty="0" smtClean="0"/>
                        <a:t>RELS T124 Christianity</a:t>
                      </a:r>
                      <a:r>
                        <a:rPr lang="en-US" sz="1400" baseline="0" dirty="0" smtClean="0"/>
                        <a:t> and Society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Engaging in Science: Lab (1 </a:t>
                      </a:r>
                      <a:r>
                        <a:rPr lang="en-US" sz="1400" strike="sngStrike" dirty="0" err="1" smtClean="0">
                          <a:solidFill>
                            <a:srgbClr val="FF0000"/>
                          </a:solidFill>
                        </a:rPr>
                        <a:t>cr</a:t>
                      </a:r>
                      <a:r>
                        <a:rPr lang="en-US" sz="1400" strike="sngStrike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SCIE T129 Investigating</a:t>
                      </a:r>
                      <a:r>
                        <a:rPr lang="en-US" sz="1400" baseline="0" dirty="0" smtClean="0"/>
                        <a:t> Nature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Social</a:t>
                      </a:r>
                      <a:r>
                        <a:rPr lang="en-US" sz="1400" baseline="0" dirty="0" smtClean="0"/>
                        <a:t> Science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Creative</a:t>
                      </a:r>
                      <a:r>
                        <a:rPr lang="en-US" sz="1400" baseline="0" dirty="0" smtClean="0"/>
                        <a:t> Arts and Cultures (</a:t>
                      </a:r>
                      <a:r>
                        <a:rPr lang="en-US" sz="1400" strike="sngStrike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400" strike="noStrik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strike="noStrike" baseline="0" dirty="0" smtClean="0"/>
                        <a:t>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cr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Foundational</a:t>
                      </a:r>
                      <a:r>
                        <a:rPr lang="en-US" sz="1400" baseline="0" dirty="0" smtClean="0"/>
                        <a:t> Ethics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TOTAL: </a:t>
                      </a:r>
                      <a:r>
                        <a:rPr lang="en-US" sz="1400" b="1" strike="sngStrike" dirty="0" smtClean="0">
                          <a:solidFill>
                            <a:srgbClr val="FF0000"/>
                          </a:solidFill>
                        </a:rPr>
                        <a:t>57-58</a:t>
                      </a:r>
                      <a:r>
                        <a:rPr lang="en-US" sz="1400" b="1" strike="noStrike" dirty="0" smtClean="0">
                          <a:solidFill>
                            <a:srgbClr val="FF0000"/>
                          </a:solidFill>
                        </a:rPr>
                        <a:t> 51</a:t>
                      </a:r>
                      <a:r>
                        <a:rPr lang="en-US" sz="1400" b="1" baseline="0" dirty="0" smtClean="0"/>
                        <a:t> CREDITS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2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Elective-challenged majors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2" y="1905000"/>
            <a:ext cx="4419599" cy="4267200"/>
          </a:xfrm>
        </p:spPr>
        <p:txBody>
          <a:bodyPr/>
          <a:lstStyle/>
          <a:p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12 or fewer General Electives in degree program</a:t>
            </a:r>
          </a:p>
          <a:p>
            <a:pPr lvl="1"/>
            <a:r>
              <a:rPr lang="en-US" dirty="0" smtClean="0"/>
              <a:t>additional content in the major and/or reduction in general education (i.e., Common Curriculum) coursework justified by accreditation requirements and/or best practices in the discipline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7112134"/>
              </p:ext>
            </p:extLst>
          </p:nvPr>
        </p:nvGraphicFramePr>
        <p:xfrm>
          <a:off x="5561012" y="1905000"/>
          <a:ext cx="6508917" cy="249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31655"/>
                <a:gridCol w="1588631"/>
                <a:gridCol w="1588631"/>
              </a:tblGrid>
              <a:tr h="64008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%</a:t>
                      </a:r>
                      <a:r>
                        <a:rPr lang="en-US" b="1" i="1" baseline="0" dirty="0" smtClean="0"/>
                        <a:t> of students enrolled in</a:t>
                      </a:r>
                    </a:p>
                    <a:p>
                      <a:r>
                        <a:rPr lang="en-US" b="1" i="1" baseline="0" dirty="0" smtClean="0"/>
                        <a:t>elective-challenged majors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i="1" dirty="0" smtClean="0"/>
                    </a:p>
                    <a:p>
                      <a:r>
                        <a:rPr lang="en-US" b="1" i="1" dirty="0" smtClean="0"/>
                        <a:t>First-Year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1" dirty="0" smtClean="0"/>
                    </a:p>
                    <a:p>
                      <a:r>
                        <a:rPr lang="en-US" b="1" i="1" dirty="0" smtClean="0"/>
                        <a:t>Sophomore</a:t>
                      </a:r>
                      <a:endParaRPr lang="en-US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Humanities</a:t>
                      </a:r>
                      <a:r>
                        <a:rPr lang="en-US" i="0" baseline="0" dirty="0" smtClean="0"/>
                        <a:t> and Natural Sciences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Social Sciences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Business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Music</a:t>
                      </a:r>
                      <a:r>
                        <a:rPr lang="en-US" i="0" baseline="0" dirty="0" smtClean="0"/>
                        <a:t> and Fine Arts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55.9%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52.8%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1012" y="4419600"/>
            <a:ext cx="64770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19714" y="4477555"/>
            <a:ext cx="6477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Figures based on data provided by the Office of Institutional Research and Effectiveness.  See “Enrollment by Major with Registered Hours,” September 30, 2014, </a:t>
            </a:r>
            <a:r>
              <a:rPr lang="en-US" sz="1200" u="sng" dirty="0">
                <a:hlinkClick r:id="rId2"/>
              </a:rPr>
              <a:t>http://academicaffairs.loyno.edu/sites/academicaffairs.loyno.edu/files/pf5%20enrollment-by-major-wth-reg-hrs-final-9%2030-1.pdf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597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con-fin-mgt-mkt-major-degree-program-course-listing-2014-20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12840" r="21242" b="2388"/>
          <a:stretch/>
        </p:blipFill>
        <p:spPr>
          <a:xfrm>
            <a:off x="1796730" y="91440"/>
            <a:ext cx="8595364" cy="66751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32012" y="2819400"/>
            <a:ext cx="2667000" cy="2667000"/>
          </a:xfrm>
          <a:prstGeom prst="rect">
            <a:avLst/>
          </a:prstGeom>
          <a:noFill/>
          <a:ln>
            <a:solidFill>
              <a:srgbClr val="00B0F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99012" y="533400"/>
            <a:ext cx="2743200" cy="49530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93812" y="2857500"/>
            <a:ext cx="838200" cy="304800"/>
          </a:xfrm>
          <a:prstGeom prst="rightArrow">
            <a:avLst/>
          </a:prstGeom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960812" y="533400"/>
            <a:ext cx="838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m-music-industry-DPCL-2014-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12841" r="22493" b="8195"/>
          <a:stretch/>
        </p:blipFill>
        <p:spPr>
          <a:xfrm>
            <a:off x="1775218" y="91440"/>
            <a:ext cx="8638389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9612" y="2819400"/>
            <a:ext cx="2819400" cy="3733800"/>
          </a:xfrm>
          <a:prstGeom prst="rect">
            <a:avLst/>
          </a:prstGeom>
          <a:noFill/>
          <a:ln>
            <a:solidFill>
              <a:srgbClr val="00B0F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141412" y="2895600"/>
            <a:ext cx="838200" cy="304800"/>
          </a:xfrm>
          <a:prstGeom prst="rightArrow">
            <a:avLst/>
          </a:prstGeom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0812" y="533400"/>
            <a:ext cx="838200" cy="304800"/>
          </a:xfrm>
          <a:prstGeom prst="rightArrow">
            <a:avLst/>
          </a:prstGeom>
          <a:solidFill>
            <a:srgbClr val="FF0000"/>
          </a:solidFill>
          <a:ln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9012" y="609600"/>
            <a:ext cx="2362200" cy="59436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revision process led to a larger, more complex Common Curriculum.</a:t>
            </a:r>
          </a:p>
          <a:p>
            <a:r>
              <a:rPr lang="en-US" dirty="0" smtClean="0"/>
              <a:t>Lack of commonality creates difficulties in planning courses.</a:t>
            </a:r>
          </a:p>
          <a:p>
            <a:r>
              <a:rPr lang="en-US" dirty="0" smtClean="0"/>
              <a:t>Lack of commonality creates difficulties in conducting meaningful assessment.  SACS-COC requires that the general education component of an undergraduate degree program be “based on a coherent rationale” (2.7.3).</a:t>
            </a:r>
          </a:p>
          <a:p>
            <a:r>
              <a:rPr lang="en-US" dirty="0" smtClean="0"/>
              <a:t>Lack of commonality makes “</a:t>
            </a:r>
            <a:r>
              <a:rPr lang="en-US" i="1" dirty="0" smtClean="0"/>
              <a:t>Common</a:t>
            </a:r>
            <a:r>
              <a:rPr lang="en-US" dirty="0" smtClean="0"/>
              <a:t> Curriculum” a misnomer.</a:t>
            </a:r>
          </a:p>
          <a:p>
            <a:r>
              <a:rPr lang="en-US" dirty="0" smtClean="0"/>
              <a:t>RAC designations have been applied inconsistently to courses; these requirements place additional burdens on already strained degree programs in business and the natural sciences, where there are fewer options for satisfying RACs within the major.</a:t>
            </a:r>
          </a:p>
          <a:p>
            <a:r>
              <a:rPr lang="en-US" dirty="0" smtClean="0"/>
              <a:t>The complexity of the Common Curriculum poses challenges to advising and results in students taking additional coursework unnecessarily; DPCLs are inconsistent, illogical, and illegible in some cases.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752600"/>
            <a:ext cx="9144000" cy="4267200"/>
          </a:xfrm>
        </p:spPr>
        <p:txBody>
          <a:bodyPr>
            <a:normAutofit/>
          </a:bodyPr>
          <a:lstStyle/>
          <a:p>
            <a:r>
              <a:rPr lang="en-US" dirty="0"/>
              <a:t>Distinction between “Introductory” and “Advanced” Common Curriculum courses is sometimes arbitrary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666965"/>
              </p:ext>
            </p:extLst>
          </p:nvPr>
        </p:nvGraphicFramePr>
        <p:xfrm>
          <a:off x="2087562" y="2514600"/>
          <a:ext cx="8013700" cy="421005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9177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FALL 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SPRING 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Engl-T122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Hist-T124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Math-T122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Phil-T122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Rels-T122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Relt-T124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Scie-T129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2254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FALL 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SPRING 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COURSE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Engl-T122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Hist-T124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Math-T122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Phil-T122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Rels-T122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Rels-T124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Scie-T129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5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1390</Words>
  <Application>Microsoft Macintosh PowerPoint</Application>
  <PresentationFormat>Custom</PresentationFormat>
  <Paragraphs>439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Chalkboard 16x9</vt:lpstr>
      <vt:lpstr>Revising the  Common Curriculum</vt:lpstr>
      <vt:lpstr>Common Curriculum Core Competencies</vt:lpstr>
      <vt:lpstr>The Common Curriculum Fall 2013</vt:lpstr>
      <vt:lpstr>The Common Curriculum revised Fall 2013</vt:lpstr>
      <vt:lpstr>Elective-challenged majors</vt:lpstr>
      <vt:lpstr>PowerPoint Presentation</vt:lpstr>
      <vt:lpstr>PowerPoint Presentation</vt:lpstr>
      <vt:lpstr>Current challenges</vt:lpstr>
      <vt:lpstr>Current challenges</vt:lpstr>
      <vt:lpstr>Common elements across all degree programs*</vt:lpstr>
      <vt:lpstr>College re-structuring</vt:lpstr>
      <vt:lpstr>Recommendation #1: Establish a standard 39-credit core curriculum for all* undergraduate degree programs for Fall 2016.</vt:lpstr>
      <vt:lpstr>Recommendation #2: Develop additional college-, division-, or program-level requirements as appropriate.</vt:lpstr>
      <vt:lpstr>PowerPoint Presentation</vt:lpstr>
      <vt:lpstr>Recommendation #3: Rename the Common Curriculum the Loyola Core.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2015-02-25T15:21:27Z</dcterms:created>
  <dcterms:modified xsi:type="dcterms:W3CDTF">2015-07-13T14:58:53Z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