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9" r:id="rId1"/>
  </p:sldMasterIdLst>
  <p:notesMasterIdLst>
    <p:notesMasterId r:id="rId26"/>
  </p:notesMasterIdLst>
  <p:sldIdLst>
    <p:sldId id="340" r:id="rId2"/>
    <p:sldId id="467" r:id="rId3"/>
    <p:sldId id="455" r:id="rId4"/>
    <p:sldId id="419" r:id="rId5"/>
    <p:sldId id="460" r:id="rId6"/>
    <p:sldId id="461" r:id="rId7"/>
    <p:sldId id="468" r:id="rId8"/>
    <p:sldId id="423" r:id="rId9"/>
    <p:sldId id="462" r:id="rId10"/>
    <p:sldId id="463" r:id="rId11"/>
    <p:sldId id="464" r:id="rId12"/>
    <p:sldId id="466" r:id="rId13"/>
    <p:sldId id="420" r:id="rId14"/>
    <p:sldId id="445" r:id="rId15"/>
    <p:sldId id="446" r:id="rId16"/>
    <p:sldId id="469" r:id="rId17"/>
    <p:sldId id="470" r:id="rId18"/>
    <p:sldId id="447" r:id="rId19"/>
    <p:sldId id="448" r:id="rId20"/>
    <p:sldId id="451" r:id="rId21"/>
    <p:sldId id="449" r:id="rId22"/>
    <p:sldId id="457" r:id="rId23"/>
    <p:sldId id="424" r:id="rId24"/>
    <p:sldId id="458" r:id="rId25"/>
  </p:sldIdLst>
  <p:sldSz cx="9144000" cy="6858000" type="screen4x3"/>
  <p:notesSz cx="6858000" cy="9080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3025C1"/>
    <a:srgbClr val="2B21AF"/>
    <a:srgbClr val="CC99FF"/>
    <a:srgbClr val="F0411E"/>
    <a:srgbClr val="FFFF99"/>
    <a:srgbClr val="00CCFF"/>
    <a:srgbClr val="9FFFCA"/>
    <a:srgbClr val="69FFAD"/>
    <a:srgbClr val="ABDB7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016" autoAdjust="0"/>
    <p:restoredTop sz="94660"/>
  </p:normalViewPr>
  <p:slideViewPr>
    <p:cSldViewPr>
      <p:cViewPr varScale="1">
        <p:scale>
          <a:sx n="71" d="100"/>
          <a:sy n="71" d="100"/>
        </p:scale>
        <p:origin x="-11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Relationship Id="rId4" Type="http://schemas.openxmlformats.org/officeDocument/2006/relationships/image" Target="../media/image30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Relationship Id="rId4" Type="http://schemas.openxmlformats.org/officeDocument/2006/relationships/image" Target="../media/image36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18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38.wmf"/><Relationship Id="rId1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244965-8943-43FE-A1C1-FB35140F4757}" type="datetimeFigureOut">
              <a:rPr lang="en-US" smtClean="0"/>
              <a:pPr/>
              <a:t>6/14/2012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81038"/>
            <a:ext cx="4540250" cy="3405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13238"/>
            <a:ext cx="5486400" cy="4086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24888"/>
            <a:ext cx="2971800" cy="4540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95040-CF76-4C96-8DCD-75B58F8FA09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60463" y="688975"/>
            <a:ext cx="4537075" cy="340360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1638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4312404"/>
            <a:ext cx="5486400" cy="4086939"/>
          </a:xfrm>
          <a:noFill/>
          <a:ln/>
        </p:spPr>
        <p:txBody>
          <a:bodyPr wrap="none" anchor="ctr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E595040-CF76-4C96-8DCD-75B58F8FA09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D0C03D-9760-446E-B80F-AB5C3E1C7AB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1394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76400"/>
            <a:ext cx="7772400" cy="1828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571395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71396" name="Rectangle 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139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7139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DA850CC-3BBA-41B8-A31D-C27DDB2A4E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4CE69B-3E5B-47C5-929D-EFA1FA040C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81000"/>
            <a:ext cx="20574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0198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9F9848-A777-4A7B-86CD-6BB3FAC6CB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114800"/>
            <a:ext cx="8229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E4BFE94B-3DE3-478A-B1EA-0F32FA7DC4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FE6E0E93-1EBC-47B1-B54F-AA1AE3F735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6A3E439-FABE-40DA-8788-9239CC78071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339E3-A6B2-4D60-B9BA-DFA60E8A6B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B5CD41-6E00-486E-8EC4-2FB7CC0425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D10D41-25F7-40C8-8993-D10A1C466A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E352D1-FFAF-4B93-A9B7-4541C8A7774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313022-8B15-483C-A0BE-171E51DC6FE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AEB57-2CC3-4406-A089-6E7E9070BA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02FEB-CF39-4349-942F-C660DEC580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44477-7461-4993-BE14-5D07FED3489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03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810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703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037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03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5703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defRPr>
            </a:lvl1pPr>
          </a:lstStyle>
          <a:p>
            <a:fld id="{07820FCE-F89C-4905-A3D6-6706D21D89B1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0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  <p:sldLayoutId id="2147483892" r:id="rId13"/>
    <p:sldLayoutId id="2147483893" r:id="rId14"/>
  </p:sldLayoutIdLst>
  <p:transition>
    <p:fade/>
  </p:transition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oleObject" Target="../embeddings/oleObject9.bin"/><Relationship Id="rId4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.bin"/><Relationship Id="rId3" Type="http://schemas.openxmlformats.org/officeDocument/2006/relationships/notesSlide" Target="../notesSlides/notesSlide9.xml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oleObject" Target="../embeddings/oleObject11.bin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7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oleObject1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23.bin"/><Relationship Id="rId5" Type="http://schemas.openxmlformats.org/officeDocument/2006/relationships/oleObject" Target="../embeddings/oleObject22.bin"/><Relationship Id="rId4" Type="http://schemas.openxmlformats.org/officeDocument/2006/relationships/oleObject" Target="../embeddings/oleObject21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oleObject25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29.bin"/><Relationship Id="rId5" Type="http://schemas.openxmlformats.org/officeDocument/2006/relationships/oleObject" Target="../embeddings/oleObject28.bin"/><Relationship Id="rId4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oleObject31.bin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4" Type="http://schemas.openxmlformats.org/officeDocument/2006/relationships/image" Target="../media/image8.jpeg"/><Relationship Id="rId9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43.wmf"/><Relationship Id="rId5" Type="http://schemas.openxmlformats.org/officeDocument/2006/relationships/image" Target="../media/image42.png"/><Relationship Id="rId4" Type="http://schemas.openxmlformats.org/officeDocument/2006/relationships/image" Target="../media/image4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5.bin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1874" name="Picture 2" descr="http://www.chinesevernaculararchitecture.com/wp-content/uploads/2007/11/2060542198_30f38a3718_z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5" y="0"/>
            <a:ext cx="9136859" cy="6858000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09600" y="762000"/>
            <a:ext cx="7848600" cy="5943600"/>
          </a:xfrm>
        </p:spPr>
        <p:txBody>
          <a:bodyPr lIns="90000" tIns="46800" rIns="90000" bIns="46800" rtlCol="0">
            <a:normAutofit/>
          </a:bodyPr>
          <a:lstStyle/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/>
          </a:p>
          <a:p>
            <a:pPr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b="1" dirty="0" smtClean="0"/>
              <a:t>Perimeter Institute                                 </a:t>
            </a:r>
            <a:r>
              <a:rPr lang="en-US" sz="2800" b="1" dirty="0" smtClean="0">
                <a:effectLst/>
              </a:rPr>
              <a:t> 2012</a:t>
            </a: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u="sng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u="sng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2800" b="1" dirty="0" err="1" smtClean="0">
                <a:effectLst/>
              </a:rPr>
              <a:t>Tirtho</a:t>
            </a:r>
            <a:r>
              <a:rPr lang="en-US" sz="2800" b="1" dirty="0" smtClean="0">
                <a:effectLst/>
              </a:rPr>
              <a:t> </a:t>
            </a:r>
            <a:r>
              <a:rPr lang="en-US" sz="2800" b="1" dirty="0" err="1" smtClean="0">
                <a:effectLst/>
              </a:rPr>
              <a:t>Biswas</a:t>
            </a:r>
            <a:endParaRPr lang="en-US" sz="2800" b="1" dirty="0" smtClean="0"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4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45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chemeClr val="bg1"/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eaLnBrk="1" fontAlgn="auto" hangingPunct="1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Arial" pitchFamily="34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2800" dirty="0" smtClean="0">
              <a:solidFill>
                <a:schemeClr val="accent1">
                  <a:lumMod val="20000"/>
                  <a:lumOff val="80000"/>
                </a:schemeClr>
              </a:solidFill>
              <a:effectLst/>
            </a:endParaRPr>
          </a:p>
          <a:p>
            <a:pPr algn="l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endParaRPr lang="en-US" sz="1800" dirty="0" smtClean="0">
              <a:solidFill>
                <a:srgbClr val="00CC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8000" y="5410200"/>
            <a:ext cx="3200400" cy="1200329"/>
          </a:xfrm>
          <a:prstGeom prst="rect">
            <a:avLst/>
          </a:prstGeom>
          <a:solidFill>
            <a:srgbClr val="FFFF99"/>
          </a:solidFill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                            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600200"/>
          </a:xfrm>
          <a:effectLst/>
        </p:spPr>
        <p:txBody>
          <a:bodyPr lIns="90000" tIns="46800" rIns="90000" bIns="46800"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lang="en-US" sz="3800" b="1" dirty="0" smtClean="0">
                <a:solidFill>
                  <a:srgbClr val="FF0000"/>
                </a:solidFill>
                <a:effectLst/>
              </a:rPr>
              <a:t>Nonlocal Field Theories &amp; Gravity</a:t>
            </a:r>
            <a:r>
              <a:rPr lang="en-US" sz="3800" b="1" u="sng" dirty="0" smtClean="0">
                <a:solidFill>
                  <a:schemeClr val="tx1"/>
                </a:solidFill>
                <a:effectLst/>
              </a:rPr>
              <a:t/>
            </a:r>
            <a:br>
              <a:rPr lang="en-US" sz="3800" b="1" u="sng" dirty="0" smtClean="0">
                <a:solidFill>
                  <a:schemeClr val="tx1"/>
                </a:solidFill>
                <a:effectLst/>
              </a:rPr>
            </a:br>
            <a:endParaRPr lang="en-US" sz="3800" u="sng" dirty="0" smtClean="0">
              <a:solidFill>
                <a:schemeClr val="tx1"/>
              </a:solidFill>
            </a:endParaRPr>
          </a:p>
        </p:txBody>
      </p:sp>
      <p:pic>
        <p:nvPicPr>
          <p:cNvPr id="6" name="Picture 5" descr="logomaroon.eps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124200" y="5486400"/>
            <a:ext cx="3040116" cy="990600"/>
          </a:xfrm>
          <a:prstGeom prst="rect">
            <a:avLst/>
          </a:prstGeom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2" name="Picture 4" descr="2loops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685800"/>
            <a:ext cx="5041900" cy="7239000"/>
          </a:xfrm>
          <a:prstGeom prst="rect">
            <a:avLst/>
          </a:prstGeom>
          <a:noFill/>
        </p:spPr>
      </p:pic>
      <p:graphicFrame>
        <p:nvGraphicFramePr>
          <p:cNvPr id="12294" name="Object 6"/>
          <p:cNvGraphicFramePr>
            <a:graphicFrameLocks noChangeAspect="1"/>
          </p:cNvGraphicFramePr>
          <p:nvPr/>
        </p:nvGraphicFramePr>
        <p:xfrm>
          <a:off x="1827213" y="2984500"/>
          <a:ext cx="4767262" cy="1141413"/>
        </p:xfrm>
        <a:graphic>
          <a:graphicData uri="http://schemas.openxmlformats.org/presentationml/2006/ole">
            <p:oleObj spid="_x0000_s1305602" name="Equation" r:id="rId5" imgW="2387520" imgH="571320" progId="Equation.3">
              <p:embed/>
            </p:oleObj>
          </a:graphicData>
        </a:graphic>
      </p:graphicFrame>
      <p:sp>
        <p:nvSpPr>
          <p:cNvPr id="12297" name="Text Box 9"/>
          <p:cNvSpPr txBox="1">
            <a:spLocks noChangeArrowheads="1"/>
          </p:cNvSpPr>
          <p:nvPr/>
        </p:nvSpPr>
        <p:spPr bwMode="auto">
          <a:xfrm>
            <a:off x="7315200" y="2286000"/>
            <a:ext cx="79220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333FF"/>
                </a:solidFill>
              </a:rPr>
              <a:t>p=3 </a:t>
            </a:r>
          </a:p>
        </p:txBody>
      </p:sp>
      <p:sp>
        <p:nvSpPr>
          <p:cNvPr id="12299" name="Line 11"/>
          <p:cNvSpPr>
            <a:spLocks noChangeShapeType="1"/>
          </p:cNvSpPr>
          <p:nvPr/>
        </p:nvSpPr>
        <p:spPr bwMode="auto">
          <a:xfrm>
            <a:off x="762000" y="3581400"/>
            <a:ext cx="381000" cy="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aphicFrame>
        <p:nvGraphicFramePr>
          <p:cNvPr id="12301" name="Object 13"/>
          <p:cNvGraphicFramePr>
            <a:graphicFrameLocks noChangeAspect="1"/>
          </p:cNvGraphicFramePr>
          <p:nvPr/>
        </p:nvGraphicFramePr>
        <p:xfrm>
          <a:off x="1905000" y="4318000"/>
          <a:ext cx="3529013" cy="1879600"/>
        </p:xfrm>
        <a:graphic>
          <a:graphicData uri="http://schemas.openxmlformats.org/presentationml/2006/ole">
            <p:oleObj spid="_x0000_s1305603" name="Equation" r:id="rId6" imgW="1765080" imgH="939600" progId="Equation.3">
              <p:embed/>
            </p:oleObj>
          </a:graphicData>
        </a:graphic>
      </p:graphicFrame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2-loop &amp; Thermal Duality</a:t>
            </a:r>
            <a:br>
              <a:rPr lang="en-US" b="1" u="sng" dirty="0" smtClean="0">
                <a:solidFill>
                  <a:srgbClr val="FF0000"/>
                </a:solidFill>
              </a:rPr>
            </a:b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144963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3333FF"/>
                </a:solidFill>
              </a:rPr>
              <a:t> Compute Feynman diagrams</a:t>
            </a:r>
            <a:endParaRPr lang="en-US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8" name="Picture 4" descr="Sfunc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362200" y="-3505200"/>
            <a:ext cx="7556500" cy="8610600"/>
          </a:xfrm>
          <a:prstGeom prst="rect">
            <a:avLst/>
          </a:prstGeom>
          <a:noFill/>
        </p:spPr>
      </p:pic>
      <p:graphicFrame>
        <p:nvGraphicFramePr>
          <p:cNvPr id="11269" name="Object 5"/>
          <p:cNvGraphicFramePr>
            <a:graphicFrameLocks noChangeAspect="1"/>
          </p:cNvGraphicFramePr>
          <p:nvPr/>
        </p:nvGraphicFramePr>
        <p:xfrm>
          <a:off x="2806700" y="5257800"/>
          <a:ext cx="3529013" cy="914400"/>
        </p:xfrm>
        <a:graphic>
          <a:graphicData uri="http://schemas.openxmlformats.org/presentationml/2006/ole">
            <p:oleObj spid="_x0000_s1306626" name="Equation" r:id="rId5" imgW="1765080" imgH="457200" progId="Equation.3">
              <p:embed/>
            </p:oleObj>
          </a:graphicData>
        </a:graphic>
      </p:graphicFrame>
      <p:graphicFrame>
        <p:nvGraphicFramePr>
          <p:cNvPr id="11270" name="Object 6"/>
          <p:cNvGraphicFramePr>
            <a:graphicFrameLocks noChangeAspect="1"/>
          </p:cNvGraphicFramePr>
          <p:nvPr/>
        </p:nvGraphicFramePr>
        <p:xfrm>
          <a:off x="3540125" y="265113"/>
          <a:ext cx="2174875" cy="649287"/>
        </p:xfrm>
        <a:graphic>
          <a:graphicData uri="http://schemas.openxmlformats.org/presentationml/2006/ole">
            <p:oleObj spid="_x0000_s1306627" name="Equation" r:id="rId6" imgW="1447560" imgH="431640" progId="Equation.3">
              <p:embed/>
            </p:oleObj>
          </a:graphicData>
        </a:graphic>
      </p:graphicFrame>
      <p:graphicFrame>
        <p:nvGraphicFramePr>
          <p:cNvPr id="11271" name="Object 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306628" name="Equation" r:id="rId7" imgW="114120" imgH="215640" progId="Equation.3">
              <p:embed/>
            </p:oleObj>
          </a:graphicData>
        </a:graphic>
      </p:graphicFrame>
      <p:graphicFrame>
        <p:nvGraphicFramePr>
          <p:cNvPr id="11272" name="Object 8"/>
          <p:cNvGraphicFramePr>
            <a:graphicFrameLocks noChangeAspect="1"/>
          </p:cNvGraphicFramePr>
          <p:nvPr/>
        </p:nvGraphicFramePr>
        <p:xfrm>
          <a:off x="6705600" y="2514600"/>
          <a:ext cx="1430338" cy="382588"/>
        </p:xfrm>
        <a:graphic>
          <a:graphicData uri="http://schemas.openxmlformats.org/presentationml/2006/ole">
            <p:oleObj spid="_x0000_s1306629" name="Equation" r:id="rId8" imgW="952200" imgH="253800" progId="Equation.3">
              <p:embed/>
            </p:oleObj>
          </a:graphicData>
        </a:graphic>
      </p:graphicFrame>
      <p:sp>
        <p:nvSpPr>
          <p:cNvPr id="11274" name="Line 10"/>
          <p:cNvSpPr>
            <a:spLocks noChangeShapeType="1"/>
          </p:cNvSpPr>
          <p:nvPr/>
        </p:nvSpPr>
        <p:spPr bwMode="auto">
          <a:xfrm flipH="1">
            <a:off x="3352800" y="9144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76" name="Line 12"/>
          <p:cNvSpPr>
            <a:spLocks noChangeShapeType="1"/>
          </p:cNvSpPr>
          <p:nvPr/>
        </p:nvSpPr>
        <p:spPr bwMode="auto">
          <a:xfrm flipH="1">
            <a:off x="5791200" y="28956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867400" y="304800"/>
            <a:ext cx="29388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Stiff-fluid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Hagedorn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Phase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[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Atick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Witten]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205182" y="3200400"/>
            <a:ext cx="26725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Matter dominated Phase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[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Vafa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&amp; </a:t>
            </a:r>
            <a:r>
              <a:rPr lang="en-US" sz="2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Tseytlin</a:t>
            </a:r>
            <a:r>
              <a:rPr lang="en-US" sz="2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]</a:t>
            </a:r>
            <a:endParaRPr lang="en-US" sz="20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/>
              </a:rPr>
              <a:t>Summary</a:t>
            </a:r>
            <a:endParaRPr lang="en-US" b="1" u="sng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Infinite series higher derivative actions pop out in string theory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They seem to be consistent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Have novel properties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Have applications in String Theory, particle Physics &amp; Cosmology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0000FF"/>
                </a:solidFill>
              </a:rPr>
              <a:t>Lot’s to be done!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3716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Nonlocal Gravity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458200" cy="41148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Can Nonlocal higher derivative terms be free from ghosts?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Can they address the singularity problems in GR ?</a:t>
            </a:r>
          </a:p>
          <a:p>
            <a:pPr>
              <a:buClrTx/>
              <a:buFont typeface="Wingdings" pitchFamily="2" charset="2"/>
              <a:buChar char="Ø"/>
            </a:pPr>
            <a:endParaRPr lang="en-US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dirty="0" smtClean="0">
                <a:solidFill>
                  <a:srgbClr val="7030A0"/>
                </a:solidFill>
              </a:rPr>
              <a:t>What about quantum loops? </a:t>
            </a:r>
            <a:r>
              <a:rPr lang="en-US" sz="2000" dirty="0" smtClean="0">
                <a:solidFill>
                  <a:srgbClr val="000000"/>
                </a:solidFill>
              </a:rPr>
              <a:t>[Moffat, Modesto…]</a:t>
            </a:r>
          </a:p>
          <a:p>
            <a:pPr lvl="1">
              <a:buClrTx/>
            </a:pPr>
            <a:r>
              <a:rPr lang="en-US" sz="2000" dirty="0" err="1" smtClean="0">
                <a:solidFill>
                  <a:srgbClr val="3025C1"/>
                </a:solidFill>
              </a:rPr>
              <a:t>Stelle</a:t>
            </a:r>
            <a:r>
              <a:rPr lang="en-US" sz="2000" dirty="0" smtClean="0">
                <a:solidFill>
                  <a:srgbClr val="3025C1"/>
                </a:solidFill>
              </a:rPr>
              <a:t> demonstrated 4</a:t>
            </a:r>
            <a:r>
              <a:rPr lang="en-US" sz="2000" baseline="30000" dirty="0" smtClean="0">
                <a:solidFill>
                  <a:srgbClr val="3025C1"/>
                </a:solidFill>
              </a:rPr>
              <a:t>th</a:t>
            </a:r>
            <a:r>
              <a:rPr lang="en-US" sz="2000" dirty="0" smtClean="0">
                <a:solidFill>
                  <a:srgbClr val="3025C1"/>
                </a:solidFill>
              </a:rPr>
              <a:t> order gravity to be </a:t>
            </a:r>
            <a:r>
              <a:rPr lang="en-US" sz="2000" dirty="0" err="1" smtClean="0">
                <a:solidFill>
                  <a:srgbClr val="3025C1"/>
                </a:solidFill>
              </a:rPr>
              <a:t>renormalizable</a:t>
            </a:r>
            <a:r>
              <a:rPr lang="en-US" sz="2000" dirty="0" smtClean="0">
                <a:solidFill>
                  <a:srgbClr val="3025C1"/>
                </a:solidFill>
              </a:rPr>
              <a:t> (1977),  but it has ghosts</a:t>
            </a:r>
            <a:endParaRPr lang="en-US" sz="2000" dirty="0">
              <a:solidFill>
                <a:srgbClr val="3025C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Ghosts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From Scalars to Gravity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The metric has 6 degrees (graviton, vector, and two scalars)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Gauge symmetry is subtle, some ghosts are allowed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Several Classical (time dependent) backgrounds. </a:t>
            </a:r>
            <a:endParaRPr lang="en-US" sz="2400" dirty="0">
              <a:solidFill>
                <a:srgbClr val="3025C1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US" b="1" u="sng" dirty="0" err="1" smtClean="0">
                <a:solidFill>
                  <a:srgbClr val="FF0000"/>
                </a:solidFill>
              </a:rPr>
              <a:t>Ghostfree</a:t>
            </a:r>
            <a:r>
              <a:rPr lang="en-US" b="1" u="sng" dirty="0" smtClean="0">
                <a:solidFill>
                  <a:srgbClr val="FF0000"/>
                </a:solidFill>
              </a:rPr>
              <a:t> Gravity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572000"/>
          </a:xfrm>
        </p:spPr>
        <p:txBody>
          <a:bodyPr/>
          <a:lstStyle/>
          <a:p>
            <a:pPr>
              <a:buNone/>
            </a:pPr>
            <a:r>
              <a:rPr lang="en-US" sz="2800" b="1" dirty="0" smtClean="0">
                <a:solidFill>
                  <a:srgbClr val="7030A0"/>
                </a:solidFill>
              </a:rPr>
              <a:t>Free from ghosts in </a:t>
            </a:r>
            <a:r>
              <a:rPr lang="en-US" sz="2800" b="1" dirty="0" err="1" smtClean="0">
                <a:solidFill>
                  <a:srgbClr val="7030A0"/>
                </a:solidFill>
              </a:rPr>
              <a:t>Minkowski</a:t>
            </a:r>
            <a:r>
              <a:rPr lang="en-US" sz="2800" b="1" dirty="0" smtClean="0">
                <a:solidFill>
                  <a:srgbClr val="7030A0"/>
                </a:solidFill>
              </a:rPr>
              <a:t> vacuum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Only interested in quadratic action 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[with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Mazumdar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Koivisto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Gerwick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, 2012 PRL]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Naively 14 combinations possible 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Covariant derivatives must be </a:t>
            </a:r>
            <a:r>
              <a:rPr lang="en-US" sz="2200" dirty="0" err="1" smtClean="0">
                <a:solidFill>
                  <a:srgbClr val="3025C1"/>
                </a:solidFill>
              </a:rPr>
              <a:t>Minkowski</a:t>
            </a:r>
            <a:r>
              <a:rPr lang="en-US" sz="2200" dirty="0" smtClean="0">
                <a:solidFill>
                  <a:srgbClr val="3025C1"/>
                </a:solidFill>
              </a:rPr>
              <a:t>, only 2 arbitrary fns </a:t>
            </a:r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057400"/>
          <a:ext cx="3787775" cy="1239838"/>
        </p:xfrm>
        <a:graphic>
          <a:graphicData uri="http://schemas.openxmlformats.org/presentationml/2006/ole">
            <p:oleObj spid="_x0000_s1269761" name="Equation" r:id="rId3" imgW="2603160" imgH="850680" progId="Equation.3">
              <p:embed/>
            </p:oleObj>
          </a:graphicData>
        </a:graphic>
      </p:graphicFrame>
      <p:pic>
        <p:nvPicPr>
          <p:cNvPr id="126976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8201" y="4038600"/>
            <a:ext cx="8774349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105400"/>
          </a:xfrm>
        </p:spPr>
        <p:txBody>
          <a:bodyPr/>
          <a:lstStyle/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Using </a:t>
            </a:r>
          </a:p>
          <a:p>
            <a:pPr marL="800100" lvl="1" indent="-342900">
              <a:buClrTx/>
              <a:buFont typeface="+mj-lt"/>
              <a:buAutoNum type="alphaLcPeriod"/>
            </a:pPr>
            <a:r>
              <a:rPr lang="en-US" sz="2000" dirty="0" smtClean="0">
                <a:solidFill>
                  <a:srgbClr val="000000"/>
                </a:solidFill>
                <a:effectLst/>
              </a:rPr>
              <a:t>Bianchi identities</a:t>
            </a:r>
          </a:p>
          <a:p>
            <a:pPr marL="800100" lvl="1" indent="-342900">
              <a:buClrTx/>
              <a:buFont typeface="+mj-lt"/>
              <a:buAutoNum type="alphaLcPeriod"/>
            </a:pPr>
            <a:r>
              <a:rPr lang="en-US" sz="2000" dirty="0" err="1" smtClean="0">
                <a:solidFill>
                  <a:srgbClr val="000000"/>
                </a:solidFill>
                <a:effectLst/>
              </a:rPr>
              <a:t>antisymmetric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 properties of </a:t>
            </a:r>
            <a:r>
              <a:rPr lang="en-US" sz="2000" dirty="0" err="1" smtClean="0">
                <a:solidFill>
                  <a:srgbClr val="000000"/>
                </a:solidFill>
                <a:effectLst/>
              </a:rPr>
              <a:t>Reimann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 &amp; </a:t>
            </a:r>
          </a:p>
          <a:p>
            <a:pPr marL="800100" lvl="1" indent="-342900">
              <a:buClrTx/>
              <a:buFont typeface="+mj-lt"/>
              <a:buAutoNum type="alphaLcPeriod"/>
            </a:pPr>
            <a:r>
              <a:rPr lang="en-US" sz="2000" dirty="0" err="1" smtClean="0">
                <a:solidFill>
                  <a:srgbClr val="000000"/>
                </a:solidFill>
                <a:effectLst/>
              </a:rPr>
              <a:t>commutator</a:t>
            </a:r>
            <a:r>
              <a:rPr lang="en-US" sz="2000" dirty="0" smtClean="0">
                <a:solidFill>
                  <a:srgbClr val="000000"/>
                </a:solidFill>
                <a:effectLst/>
              </a:rPr>
              <a:t> of covariant derivatives</a:t>
            </a:r>
          </a:p>
          <a:p>
            <a:pPr>
              <a:buClrTx/>
              <a:buNone/>
            </a:pPr>
            <a:r>
              <a:rPr lang="en-US" sz="2200" dirty="0" smtClean="0">
                <a:solidFill>
                  <a:srgbClr val="3025C1"/>
                </a:solidFill>
              </a:rPr>
              <a:t>    only 3 linearly independent combinations survive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None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2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Some stringy calculations suggests the Gauss-Bonnet term</a:t>
            </a:r>
            <a:endParaRPr lang="en-US" sz="2200" dirty="0" smtClean="0">
              <a:solidFill>
                <a:srgbClr val="3025C1"/>
              </a:solidFill>
            </a:endParaRPr>
          </a:p>
          <a:p>
            <a:endParaRPr lang="en-US" dirty="0"/>
          </a:p>
        </p:txBody>
      </p:sp>
      <p:graphicFrame>
        <p:nvGraphicFramePr>
          <p:cNvPr id="1269762" name="Object 2"/>
          <p:cNvGraphicFramePr>
            <a:graphicFrameLocks noChangeAspect="1"/>
          </p:cNvGraphicFramePr>
          <p:nvPr/>
        </p:nvGraphicFramePr>
        <p:xfrm>
          <a:off x="609600" y="3124200"/>
          <a:ext cx="7829550" cy="533400"/>
        </p:xfrm>
        <a:graphic>
          <a:graphicData uri="http://schemas.openxmlformats.org/presentationml/2006/ole">
            <p:oleObj spid="_x0000_s1345539" name="Equation" r:id="rId3" imgW="4101840" imgH="279360" progId="Equation.3">
              <p:embed/>
            </p:oleObj>
          </a:graphicData>
        </a:graphic>
      </p:graphicFrame>
      <p:graphicFrame>
        <p:nvGraphicFramePr>
          <p:cNvPr id="1345541" name="Object 2"/>
          <p:cNvGraphicFramePr>
            <a:graphicFrameLocks noChangeAspect="1"/>
          </p:cNvGraphicFramePr>
          <p:nvPr/>
        </p:nvGraphicFramePr>
        <p:xfrm>
          <a:off x="609600" y="4735513"/>
          <a:ext cx="7635875" cy="1552575"/>
        </p:xfrm>
        <a:graphic>
          <a:graphicData uri="http://schemas.openxmlformats.org/presentationml/2006/ole">
            <p:oleObj spid="_x0000_s1345541" name="Equation" r:id="rId4" imgW="4000320" imgH="81252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69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45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45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</a:rPr>
              <a:t>Covariant derivatives must be </a:t>
            </a:r>
            <a:r>
              <a:rPr lang="en-US" sz="2800" dirty="0" err="1" smtClean="0">
                <a:solidFill>
                  <a:srgbClr val="3025C1"/>
                </a:solidFill>
              </a:rPr>
              <a:t>Minkowski</a:t>
            </a:r>
            <a:endParaRPr lang="en-US" sz="28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8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8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8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800" dirty="0" smtClean="0">
              <a:solidFill>
                <a:srgbClr val="3025C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a </a:t>
            </a:r>
            <a:r>
              <a:rPr lang="en-US" sz="2400" dirty="0" smtClean="0">
                <a:solidFill>
                  <a:srgbClr val="000000"/>
                </a:solidFill>
              </a:rPr>
              <a:t>+ b = 0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c + d = 0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</a:rPr>
              <a:t>a + c + f = 0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</a:rPr>
              <a:t>Follows from conservation of stress energy tensor </a:t>
            </a:r>
            <a:endParaRPr lang="en-US" sz="2800" dirty="0">
              <a:solidFill>
                <a:srgbClr val="3025C1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3352800" y="5334000"/>
          <a:ext cx="2889250" cy="666750"/>
        </p:xfrm>
        <a:graphic>
          <a:graphicData uri="http://schemas.openxmlformats.org/presentationml/2006/ole">
            <p:oleObj spid="_x0000_s1360897" name="Equation" r:id="rId3" imgW="1155600" imgH="266400" progId="Equation.3">
              <p:embed/>
            </p:oleObj>
          </a:graphicData>
        </a:graphic>
      </p:graphicFrame>
      <p:graphicFrame>
        <p:nvGraphicFramePr>
          <p:cNvPr id="1360898" name="Object 3"/>
          <p:cNvGraphicFramePr>
            <a:graphicFrameLocks noChangeAspect="1"/>
          </p:cNvGraphicFramePr>
          <p:nvPr/>
        </p:nvGraphicFramePr>
        <p:xfrm>
          <a:off x="1219200" y="1219200"/>
          <a:ext cx="7221538" cy="1722438"/>
        </p:xfrm>
        <a:graphic>
          <a:graphicData uri="http://schemas.openxmlformats.org/presentationml/2006/ole">
            <p:oleObj spid="_x0000_s1360898" name="Equation" r:id="rId4" imgW="3936960" imgH="939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60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229600" cy="56388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By inverting Field equations we obtain the propagators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Decouple the different </a:t>
            </a:r>
            <a:r>
              <a:rPr lang="en-US" sz="2400" dirty="0" err="1" smtClean="0">
                <a:solidFill>
                  <a:srgbClr val="3025C1"/>
                </a:solidFill>
              </a:rPr>
              <a:t>multiplets</a:t>
            </a:r>
            <a:r>
              <a:rPr lang="en-US" sz="2400" dirty="0" smtClean="0">
                <a:solidFill>
                  <a:srgbClr val="3025C1"/>
                </a:solidFill>
              </a:rPr>
              <a:t> using projection operators,                    </a:t>
            </a:r>
            <a:r>
              <a:rPr lang="en-US" sz="1600" dirty="0" smtClean="0">
                <a:solidFill>
                  <a:srgbClr val="000000"/>
                </a:solidFill>
              </a:rPr>
              <a:t>[van </a:t>
            </a:r>
            <a:r>
              <a:rPr lang="en-US" sz="1600" dirty="0" err="1" smtClean="0">
                <a:solidFill>
                  <a:srgbClr val="000000"/>
                </a:solidFill>
              </a:rPr>
              <a:t>Nieuwenhuizen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Bianchi identities dictates the propagator is of the form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In GR a = c = 1, scalar ghost cancels the longitudinal mode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a has to be an entire function, otherwise </a:t>
            </a:r>
            <a:r>
              <a:rPr lang="en-US" sz="2000" dirty="0" err="1" smtClean="0">
                <a:solidFill>
                  <a:srgbClr val="FF0000"/>
                </a:solidFill>
              </a:rPr>
              <a:t>Weyl</a:t>
            </a:r>
            <a:r>
              <a:rPr lang="en-US" sz="2000" dirty="0" smtClean="0">
                <a:solidFill>
                  <a:srgbClr val="FF0000"/>
                </a:solidFill>
              </a:rPr>
              <a:t> ghosts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a-3c can have a single zero -&gt; f(R)/</a:t>
            </a:r>
            <a:r>
              <a:rPr lang="en-US" sz="2000" dirty="0" err="1" smtClean="0">
                <a:solidFill>
                  <a:srgbClr val="FF0000"/>
                </a:solidFill>
              </a:rPr>
              <a:t>Brans-Dicke</a:t>
            </a:r>
            <a:r>
              <a:rPr lang="en-US" sz="2000" dirty="0" smtClean="0">
                <a:solidFill>
                  <a:srgbClr val="FF0000"/>
                </a:solidFill>
              </a:rPr>
              <a:t> theory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000" dirty="0" smtClean="0">
                <a:solidFill>
                  <a:srgbClr val="FF0000"/>
                </a:solidFill>
              </a:rPr>
              <a:t>Exponential non-local Gravity, </a:t>
            </a:r>
            <a:endParaRPr lang="en-US" sz="2000" dirty="0">
              <a:solidFill>
                <a:srgbClr val="FF000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38400" y="1752600"/>
          <a:ext cx="1612231" cy="457200"/>
        </p:xfrm>
        <a:graphic>
          <a:graphicData uri="http://schemas.openxmlformats.org/presentationml/2006/ole">
            <p:oleObj spid="_x0000_s1268737" name="Equation" r:id="rId3" imgW="85068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317625" y="3124200"/>
          <a:ext cx="6575425" cy="762000"/>
        </p:xfrm>
        <a:graphic>
          <a:graphicData uri="http://schemas.openxmlformats.org/presentationml/2006/ole">
            <p:oleObj spid="_x0000_s1268738" name="Equation" r:id="rId4" imgW="3835080" imgH="4442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634999" y="5562600"/>
          <a:ext cx="2842375" cy="914399"/>
        </p:xfrm>
        <a:graphic>
          <a:graphicData uri="http://schemas.openxmlformats.org/presentationml/2006/ole">
            <p:oleObj spid="_x0000_s1268739" name="Equation" r:id="rId5" imgW="1422360" imgH="33012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114800" y="5514233"/>
          <a:ext cx="4495799" cy="1022996"/>
        </p:xfrm>
        <a:graphic>
          <a:graphicData uri="http://schemas.openxmlformats.org/presentationml/2006/ole">
            <p:oleObj spid="_x0000_s1268740" name="Equation" r:id="rId6" imgW="2120760" imgH="4824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4864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Newtonian Potentials</a:t>
            </a: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endParaRPr lang="en-US" b="1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Large r, reproduces gravity; small r, asymptotic freedom</a:t>
            </a:r>
          </a:p>
          <a:p>
            <a:pPr>
              <a:buNone/>
            </a:pPr>
            <a:endParaRPr lang="en-US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Gravity Waves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  <a:effectLst/>
              </a:rPr>
              <a:t>Similar arguments imply nonsingular Green’s functions for </a:t>
            </a:r>
            <a:r>
              <a:rPr lang="en-US" sz="2400" dirty="0" err="1" smtClean="0">
                <a:solidFill>
                  <a:srgbClr val="3025C1"/>
                </a:solidFill>
                <a:effectLst/>
              </a:rPr>
              <a:t>quadrupole</a:t>
            </a:r>
            <a:r>
              <a:rPr lang="en-US" sz="2400" dirty="0" smtClean="0">
                <a:solidFill>
                  <a:srgbClr val="3025C1"/>
                </a:solidFill>
                <a:effectLst/>
              </a:rPr>
              <a:t> moments</a:t>
            </a:r>
            <a:endParaRPr lang="en-US" b="1" dirty="0" smtClean="0">
              <a:solidFill>
                <a:srgbClr val="7030A0"/>
              </a:solidFill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09600" y="1143000"/>
          <a:ext cx="8061325" cy="561975"/>
        </p:xfrm>
        <a:graphic>
          <a:graphicData uri="http://schemas.openxmlformats.org/presentationml/2006/ole">
            <p:oleObj spid="_x0000_s1267713" name="Equation" r:id="rId3" imgW="3454200" imgH="241200" progId="Equation.3">
              <p:embed/>
            </p:oleObj>
          </a:graphicData>
        </a:graphic>
      </p:graphicFrame>
      <p:graphicFrame>
        <p:nvGraphicFramePr>
          <p:cNvPr id="1267714" name="Object 2"/>
          <p:cNvGraphicFramePr>
            <a:graphicFrameLocks noChangeAspect="1"/>
          </p:cNvGraphicFramePr>
          <p:nvPr/>
        </p:nvGraphicFramePr>
        <p:xfrm>
          <a:off x="1524000" y="1981200"/>
          <a:ext cx="5897562" cy="1066800"/>
        </p:xfrm>
        <a:graphic>
          <a:graphicData uri="http://schemas.openxmlformats.org/presentationml/2006/ole">
            <p:oleObj spid="_x0000_s1267714" name="Equation" r:id="rId4" imgW="2527200" imgH="4572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My Collaborators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43400"/>
          </a:xfrm>
        </p:spPr>
        <p:txBody>
          <a:bodyPr/>
          <a:lstStyle/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N. Barnaby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R. </a:t>
            </a:r>
            <a:r>
              <a:rPr lang="en-US" sz="2000" dirty="0" err="1" smtClean="0">
                <a:solidFill>
                  <a:srgbClr val="3025C1"/>
                </a:solidFill>
              </a:rPr>
              <a:t>Brandenberger</a:t>
            </a:r>
            <a:r>
              <a:rPr lang="en-US" sz="2000" dirty="0" smtClean="0">
                <a:solidFill>
                  <a:srgbClr val="3025C1"/>
                </a:solidFill>
              </a:rPr>
              <a:t>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J. </a:t>
            </a:r>
            <a:r>
              <a:rPr lang="en-US" sz="2000" dirty="0" err="1" smtClean="0">
                <a:solidFill>
                  <a:srgbClr val="3025C1"/>
                </a:solidFill>
              </a:rPr>
              <a:t>Cembranos</a:t>
            </a:r>
            <a:r>
              <a:rPr lang="en-US" sz="2000" dirty="0" smtClean="0">
                <a:solidFill>
                  <a:srgbClr val="3025C1"/>
                </a:solidFill>
              </a:rPr>
              <a:t> (Madrid)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J. Cline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M. </a:t>
            </a:r>
            <a:r>
              <a:rPr lang="en-US" sz="2000" dirty="0" err="1" smtClean="0">
                <a:solidFill>
                  <a:srgbClr val="3025C1"/>
                </a:solidFill>
              </a:rPr>
              <a:t>Grisaru</a:t>
            </a:r>
            <a:r>
              <a:rPr lang="en-US" sz="2000" dirty="0" smtClean="0">
                <a:solidFill>
                  <a:srgbClr val="3025C1"/>
                </a:solidFill>
              </a:rPr>
              <a:t> (McGill)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J. </a:t>
            </a:r>
            <a:r>
              <a:rPr lang="en-US" sz="2000" dirty="0" err="1" smtClean="0">
                <a:solidFill>
                  <a:srgbClr val="3025C1"/>
                </a:solidFill>
              </a:rPr>
              <a:t>Kapusta</a:t>
            </a:r>
            <a:r>
              <a:rPr lang="en-US" sz="2000" dirty="0" smtClean="0">
                <a:solidFill>
                  <a:srgbClr val="3025C1"/>
                </a:solidFill>
              </a:rPr>
              <a:t>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T. </a:t>
            </a:r>
            <a:r>
              <a:rPr lang="en-US" sz="2000" dirty="0" err="1" smtClean="0">
                <a:solidFill>
                  <a:srgbClr val="3025C1"/>
                </a:solidFill>
              </a:rPr>
              <a:t>Koivisto</a:t>
            </a:r>
            <a:r>
              <a:rPr lang="en-US" sz="2000" dirty="0" smtClean="0">
                <a:solidFill>
                  <a:srgbClr val="3025C1"/>
                </a:solidFill>
              </a:rPr>
              <a:t> (Utrecht)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</a:t>
            </a:r>
            <a:r>
              <a:rPr lang="en-US" sz="2000" dirty="0" err="1" smtClean="0">
                <a:solidFill>
                  <a:srgbClr val="3025C1"/>
                </a:solidFill>
              </a:rPr>
              <a:t>Kosheylev</a:t>
            </a:r>
            <a:r>
              <a:rPr lang="en-US" sz="2000" dirty="0" smtClean="0">
                <a:solidFill>
                  <a:srgbClr val="3025C1"/>
                </a:solidFill>
              </a:rPr>
              <a:t> (</a:t>
            </a:r>
            <a:r>
              <a:rPr lang="en-US" sz="2000" dirty="0" err="1" smtClean="0">
                <a:solidFill>
                  <a:srgbClr val="3025C1"/>
                </a:solidFill>
              </a:rPr>
              <a:t>BrusselNs</a:t>
            </a:r>
            <a:r>
              <a:rPr lang="en-US" sz="2000" dirty="0" smtClean="0">
                <a:solidFill>
                  <a:srgbClr val="3025C1"/>
                </a:solidFill>
              </a:rPr>
              <a:t>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</a:t>
            </a:r>
            <a:r>
              <a:rPr lang="en-US" sz="2000" dirty="0" err="1" smtClean="0">
                <a:solidFill>
                  <a:srgbClr val="3025C1"/>
                </a:solidFill>
              </a:rPr>
              <a:t>Mazumdar</a:t>
            </a:r>
            <a:r>
              <a:rPr lang="en-US" sz="2000" dirty="0" smtClean="0">
                <a:solidFill>
                  <a:srgbClr val="3025C1"/>
                </a:solidFill>
              </a:rPr>
              <a:t> (Lancaster)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A. Reddy (U of M)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W. Siegel (Stony Brook)</a:t>
            </a:r>
          </a:p>
          <a:p>
            <a:pPr>
              <a:buClrTx/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3025C1"/>
                </a:solidFill>
              </a:rPr>
              <a:t>S. </a:t>
            </a:r>
            <a:r>
              <a:rPr lang="en-US" sz="2000" dirty="0" err="1" smtClean="0">
                <a:solidFill>
                  <a:srgbClr val="3025C1"/>
                </a:solidFill>
              </a:rPr>
              <a:t>Vernov</a:t>
            </a:r>
            <a:r>
              <a:rPr lang="en-US" sz="2000" dirty="0" smtClean="0">
                <a:solidFill>
                  <a:srgbClr val="3025C1"/>
                </a:solidFill>
              </a:rPr>
              <a:t> (Moscow)</a:t>
            </a:r>
          </a:p>
          <a:p>
            <a:pPr>
              <a:buClrTx/>
              <a:buFont typeface="Arial" pitchFamily="34" charset="0"/>
              <a:buChar char="•"/>
            </a:pPr>
            <a:endParaRPr lang="en-US" dirty="0">
              <a:solidFill>
                <a:srgbClr val="3025C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62400" y="2743200"/>
            <a:ext cx="4967898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TB, J. </a:t>
            </a:r>
            <a:r>
              <a:rPr lang="en-US" dirty="0" err="1" smtClean="0">
                <a:solidFill>
                  <a:srgbClr val="000000"/>
                </a:solidFill>
              </a:rPr>
              <a:t>Cembranos</a:t>
            </a:r>
            <a:r>
              <a:rPr lang="en-US" dirty="0" smtClean="0">
                <a:solidFill>
                  <a:srgbClr val="000000"/>
                </a:solidFill>
              </a:rPr>
              <a:t> and J. </a:t>
            </a:r>
            <a:r>
              <a:rPr lang="en-US" dirty="0" err="1" smtClean="0">
                <a:solidFill>
                  <a:srgbClr val="000000"/>
                </a:solidFill>
              </a:rPr>
              <a:t>Kapusta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 PRL 104, 021601 (2010)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  [arXiv:0910.2274 [</a:t>
            </a:r>
            <a:r>
              <a:rPr lang="en-US" dirty="0" err="1" smtClean="0">
                <a:solidFill>
                  <a:srgbClr val="000000"/>
                </a:solidFill>
              </a:rPr>
              <a:t>hep-th</a:t>
            </a:r>
            <a:r>
              <a:rPr lang="en-US" dirty="0" smtClean="0">
                <a:solidFill>
                  <a:srgbClr val="000000"/>
                </a:solidFill>
              </a:rPr>
              <a:t>]]</a:t>
            </a:r>
          </a:p>
          <a:p>
            <a:endParaRPr lang="en-US" dirty="0" smtClean="0">
              <a:solidFill>
                <a:srgbClr val="00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 TB, E. </a:t>
            </a:r>
            <a:r>
              <a:rPr lang="en-US" dirty="0" err="1" smtClean="0">
                <a:solidFill>
                  <a:srgbClr val="000000"/>
                </a:solidFill>
              </a:rPr>
              <a:t>Gerwick</a:t>
            </a:r>
            <a:r>
              <a:rPr lang="en-US" dirty="0" smtClean="0">
                <a:solidFill>
                  <a:srgbClr val="000000"/>
                </a:solidFill>
              </a:rPr>
              <a:t>, T. </a:t>
            </a:r>
            <a:r>
              <a:rPr lang="en-US" dirty="0" err="1" smtClean="0">
                <a:solidFill>
                  <a:srgbClr val="000000"/>
                </a:solidFill>
              </a:rPr>
              <a:t>Koivisto</a:t>
            </a:r>
            <a:r>
              <a:rPr lang="en-US" dirty="0" smtClean="0">
                <a:solidFill>
                  <a:srgbClr val="000000"/>
                </a:solidFill>
              </a:rPr>
              <a:t> and A. </a:t>
            </a:r>
            <a:r>
              <a:rPr lang="en-US" dirty="0" err="1" smtClean="0">
                <a:solidFill>
                  <a:srgbClr val="000000"/>
                </a:solidFill>
              </a:rPr>
              <a:t>Mazumdar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  PRL 108, 031101 (2012)</a:t>
            </a:r>
            <a:br>
              <a:rPr lang="en-US" dirty="0" smtClean="0">
                <a:solidFill>
                  <a:srgbClr val="000000"/>
                </a:solidFill>
              </a:rPr>
            </a:br>
            <a:r>
              <a:rPr lang="en-US" dirty="0" smtClean="0">
                <a:solidFill>
                  <a:srgbClr val="000000"/>
                </a:solidFill>
              </a:rPr>
              <a:t>  [arXiv:1110.5249 [</a:t>
            </a:r>
            <a:r>
              <a:rPr lang="en-US" dirty="0" err="1" smtClean="0">
                <a:solidFill>
                  <a:srgbClr val="000000"/>
                </a:solidFill>
              </a:rPr>
              <a:t>gr</a:t>
            </a:r>
            <a:r>
              <a:rPr lang="en-US" dirty="0" smtClean="0">
                <a:solidFill>
                  <a:srgbClr val="000000"/>
                </a:solidFill>
              </a:rPr>
              <a:t>-qc]]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626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Emergent Cosmology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Space-time begins with pure vacuum 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You cannot find a consistent solution for GR</a:t>
            </a:r>
          </a:p>
          <a:p>
            <a:pPr>
              <a:buClr>
                <a:srgbClr val="3025C1"/>
              </a:buClr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There must be a scalar degree of freedom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905000" y="1828800"/>
          <a:ext cx="5586663" cy="533400"/>
        </p:xfrm>
        <a:graphic>
          <a:graphicData uri="http://schemas.openxmlformats.org/presentationml/2006/ole">
            <p:oleObj spid="_x0000_s1299458" name="Equation" r:id="rId3" imgW="2527200" imgH="2412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90800" y="2514600"/>
          <a:ext cx="4368800" cy="457200"/>
        </p:xfrm>
        <a:graphic>
          <a:graphicData uri="http://schemas.openxmlformats.org/presentationml/2006/ole">
            <p:oleObj spid="_x0000_s1299459" name="Equation" r:id="rId4" imgW="2184120" imgH="22860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505200" y="3200400"/>
          <a:ext cx="2235200" cy="457200"/>
        </p:xfrm>
        <a:graphic>
          <a:graphicData uri="http://schemas.openxmlformats.org/presentationml/2006/ole">
            <p:oleObj spid="_x0000_s1299460" name="Equation" r:id="rId5" imgW="1117440" imgH="22860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84300" y="5181600"/>
          <a:ext cx="6807200" cy="457200"/>
        </p:xfrm>
        <a:graphic>
          <a:graphicData uri="http://schemas.openxmlformats.org/presentationml/2006/ole">
            <p:oleObj spid="_x0000_s1299461" name="Equation" r:id="rId6" imgW="3403440" imgH="22860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Exact Solutions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800"/>
          </a:xfrm>
        </p:spPr>
        <p:txBody>
          <a:bodyPr/>
          <a:lstStyle/>
          <a:p>
            <a:pPr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Bouncing Solutions</a:t>
            </a:r>
            <a:endParaRPr lang="en-US" sz="2400" dirty="0" smtClean="0">
              <a:solidFill>
                <a:srgbClr val="7030A0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2B21AF"/>
                </a:solidFill>
              </a:rPr>
              <a:t>deSitter</a:t>
            </a:r>
            <a:r>
              <a:rPr lang="en-US" sz="2400" dirty="0" smtClean="0">
                <a:solidFill>
                  <a:srgbClr val="2B21AF"/>
                </a:solidFill>
              </a:rPr>
              <a:t> completions, a(t) ~ </a:t>
            </a:r>
            <a:r>
              <a:rPr lang="en-US" sz="2400" dirty="0" err="1" smtClean="0">
                <a:solidFill>
                  <a:srgbClr val="2B21AF"/>
                </a:solidFill>
              </a:rPr>
              <a:t>cosh</a:t>
            </a:r>
            <a:r>
              <a:rPr lang="en-US" sz="2400" dirty="0" smtClean="0">
                <a:solidFill>
                  <a:srgbClr val="2B21AF"/>
                </a:solidFill>
              </a:rPr>
              <a:t>(Mt)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Stable attractors, but there are singular attractors.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Can provide a </a:t>
            </a:r>
            <a:r>
              <a:rPr lang="en-US" sz="2400" dirty="0" err="1" smtClean="0">
                <a:solidFill>
                  <a:srgbClr val="2B21AF"/>
                </a:solidFill>
              </a:rPr>
              <a:t>geodesically</a:t>
            </a:r>
            <a:r>
              <a:rPr lang="en-US" sz="2400" dirty="0" smtClean="0">
                <a:solidFill>
                  <a:srgbClr val="2B21AF"/>
                </a:solidFill>
              </a:rPr>
              <a:t> complete models of inflation.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2B21AF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</a:rPr>
              <a:t>Perturbations can be studied numerically and analytically, reproduces GR at late times </a:t>
            </a:r>
            <a:r>
              <a:rPr lang="en-US" sz="1800" dirty="0" smtClean="0">
                <a:solidFill>
                  <a:srgbClr val="000000"/>
                </a:solidFill>
              </a:rPr>
              <a:t>[in progress]</a:t>
            </a:r>
          </a:p>
          <a:p>
            <a:pPr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114800" y="3321050"/>
          <a:ext cx="914400" cy="215900"/>
        </p:xfrm>
        <a:graphic>
          <a:graphicData uri="http://schemas.openxmlformats.org/presentationml/2006/ole">
            <p:oleObj spid="_x0000_s1301505" name="Equation" r:id="rId3" imgW="114120" imgH="215640" progId="Equation.3">
              <p:embed/>
            </p:oleObj>
          </a:graphicData>
        </a:graphic>
      </p:graphicFrame>
      <p:graphicFrame>
        <p:nvGraphicFramePr>
          <p:cNvPr id="1301506" name="Object 2"/>
          <p:cNvGraphicFramePr>
            <a:graphicFrameLocks noChangeAspect="1"/>
          </p:cNvGraphicFramePr>
          <p:nvPr/>
        </p:nvGraphicFramePr>
        <p:xfrm>
          <a:off x="2819400" y="2667000"/>
          <a:ext cx="3538538" cy="533400"/>
        </p:xfrm>
        <a:graphic>
          <a:graphicData uri="http://schemas.openxmlformats.org/presentationml/2006/ole">
            <p:oleObj spid="_x0000_s1301506" name="Equation" r:id="rId4" imgW="1854000" imgH="27936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lang="en-US" sz="3200" b="1" u="sng" dirty="0" smtClean="0">
                <a:solidFill>
                  <a:srgbClr val="FF0000"/>
                </a:solidFill>
              </a:rPr>
              <a:t>Conclusions</a:t>
            </a:r>
            <a:endParaRPr lang="en-US" sz="3200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382000" cy="46482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Nonlocal gravity is a promising direction in QG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  <a:effectLst/>
              </a:rPr>
              <a:t>It can probably solve the classical singularities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How to constrain higher curvatures? 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effectLst/>
              </a:rPr>
              <a:t>New symmetries</a:t>
            </a:r>
          </a:p>
          <a:p>
            <a:pPr lvl="1">
              <a:buClrTx/>
              <a:buFont typeface="Wingdings" pitchFamily="2" charset="2"/>
              <a:buChar char="§"/>
            </a:pPr>
            <a:r>
              <a:rPr lang="en-US" sz="2400" dirty="0" smtClean="0">
                <a:solidFill>
                  <a:srgbClr val="000000"/>
                </a:solidFill>
                <a:effectLst/>
              </a:rPr>
              <a:t>Look at ghost constraints on (A)</a:t>
            </a:r>
            <a:r>
              <a:rPr lang="en-US" sz="2400" dirty="0" err="1" smtClean="0">
                <a:solidFill>
                  <a:srgbClr val="000000"/>
                </a:solidFill>
                <a:effectLst/>
              </a:rPr>
              <a:t>dS</a:t>
            </a:r>
            <a:r>
              <a:rPr lang="en-US" sz="2400" dirty="0" smtClean="0">
                <a:solidFill>
                  <a:srgbClr val="000000"/>
                </a:solidFill>
                <a:effectLst/>
              </a:rPr>
              <a:t> – relevant for DE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3025C1"/>
                </a:solidFill>
                <a:effectLst/>
              </a:rPr>
              <a:t>Can we implement </a:t>
            </a:r>
            <a:r>
              <a:rPr lang="en-US" sz="2800" dirty="0" err="1" smtClean="0">
                <a:solidFill>
                  <a:srgbClr val="3025C1"/>
                </a:solidFill>
                <a:effectLst/>
              </a:rPr>
              <a:t>Stelle’s</a:t>
            </a:r>
            <a:r>
              <a:rPr lang="en-US" sz="2800" dirty="0" smtClean="0">
                <a:solidFill>
                  <a:srgbClr val="3025C1"/>
                </a:solidFill>
                <a:effectLst/>
              </a:rPr>
              <a:t> methods?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chemeClr val="bg2">
                  <a:lumMod val="60000"/>
                  <a:lumOff val="40000"/>
                </a:schemeClr>
              </a:solidFill>
              <a:effectLst/>
            </a:endParaRPr>
          </a:p>
          <a:p>
            <a:pPr>
              <a:buClrTx/>
              <a:buFont typeface="Wingdings" pitchFamily="2" charset="2"/>
              <a:buChar char="Ø"/>
            </a:pPr>
            <a:endParaRPr lang="en-US" sz="2400" dirty="0">
              <a:solidFill>
                <a:srgbClr val="FF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2loops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2895600"/>
            <a:ext cx="5041900" cy="7239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3300"/>
                </a:solidFill>
              </a:rPr>
              <a:t>Interesting Properties</a:t>
            </a:r>
            <a:endParaRPr lang="en-US" b="1" u="sng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Ghostfree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None/>
            </a:pPr>
            <a:endParaRPr lang="en-US" sz="20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But SFT/</a:t>
            </a:r>
            <a:r>
              <a:rPr lang="en-US" sz="2000" dirty="0" err="1" smtClean="0">
                <a:solidFill>
                  <a:srgbClr val="3025C1"/>
                </a:solidFill>
              </a:rPr>
              <a:t>padic</a:t>
            </a:r>
            <a:r>
              <a:rPr lang="en-US" sz="2000" dirty="0" smtClean="0">
                <a:solidFill>
                  <a:srgbClr val="3025C1"/>
                </a:solidFill>
              </a:rPr>
              <a:t> type theories have no extra states!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Quantum loops are finite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UV under better control, like usual HD theories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Linear </a:t>
            </a:r>
            <a:r>
              <a:rPr lang="en-US" sz="2000" dirty="0" err="1" smtClean="0">
                <a:solidFill>
                  <a:srgbClr val="3025C1"/>
                </a:solidFill>
                <a:effectLst/>
              </a:rPr>
              <a:t>Regge</a:t>
            </a:r>
            <a:r>
              <a:rPr lang="en-US" sz="2000" dirty="0" smtClean="0">
                <a:solidFill>
                  <a:srgbClr val="3025C1"/>
                </a:solidFill>
                <a:effectLst/>
              </a:rPr>
              <a:t> Trajectories 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[TB,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Grisaru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 &amp; Siegel]</a:t>
            </a:r>
            <a:endParaRPr lang="en-US" sz="14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Thermal duality 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[TB,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Cembranos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 &amp; </a:t>
            </a:r>
            <a:r>
              <a:rPr lang="en-US" sz="1400" dirty="0" err="1" smtClean="0">
                <a:solidFill>
                  <a:srgbClr val="000000"/>
                </a:solidFill>
                <a:effectLst/>
              </a:rPr>
              <a:t>Kapusta</a:t>
            </a:r>
            <a:r>
              <a:rPr lang="en-US" sz="1400" dirty="0" smtClean="0">
                <a:solidFill>
                  <a:srgbClr val="000000"/>
                </a:solidFill>
                <a:effectLst/>
              </a:rPr>
              <a:t>, 2010 PRL]</a:t>
            </a:r>
            <a:r>
              <a:rPr lang="en-US" sz="1400" dirty="0" smtClean="0">
                <a:solidFill>
                  <a:srgbClr val="3025C1"/>
                </a:solidFill>
                <a:effectLst/>
              </a:rPr>
              <a:t>        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Can there be any phenomenological implications for LHC?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</p:txBody>
      </p:sp>
      <p:graphicFrame>
        <p:nvGraphicFramePr>
          <p:cNvPr id="1247234" name="Object 2"/>
          <p:cNvGraphicFramePr>
            <a:graphicFrameLocks noChangeAspect="1"/>
          </p:cNvGraphicFramePr>
          <p:nvPr/>
        </p:nvGraphicFramePr>
        <p:xfrm>
          <a:off x="2362200" y="1066800"/>
          <a:ext cx="4800600" cy="1431108"/>
        </p:xfrm>
        <a:graphic>
          <a:graphicData uri="http://schemas.openxmlformats.org/presentationml/2006/ole">
            <p:oleObj spid="_x0000_s1247234" name="Equation" r:id="rId5" imgW="2984400" imgH="888840" progId="Equation.3">
              <p:embed/>
            </p:oleObj>
          </a:graphicData>
        </a:graphic>
      </p:graphicFrame>
      <p:graphicFrame>
        <p:nvGraphicFramePr>
          <p:cNvPr id="1247235" name="Object 3"/>
          <p:cNvGraphicFramePr>
            <a:graphicFrameLocks noChangeAspect="1"/>
          </p:cNvGraphicFramePr>
          <p:nvPr/>
        </p:nvGraphicFramePr>
        <p:xfrm>
          <a:off x="6400800" y="5181600"/>
          <a:ext cx="1751012" cy="707831"/>
        </p:xfrm>
        <a:graphic>
          <a:graphicData uri="http://schemas.openxmlformats.org/presentationml/2006/ole">
            <p:oleObj spid="_x0000_s1247235" name="Equation" r:id="rId6" imgW="1193760" imgH="482400" progId="Equation.3">
              <p:embed/>
            </p:oleObj>
          </a:graphicData>
        </a:graphic>
      </p:graphicFrame>
      <p:pic>
        <p:nvPicPr>
          <p:cNvPr id="8" name="Picture 7" descr="necklacep23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057400" y="3810000"/>
            <a:ext cx="2362200" cy="504825"/>
          </a:xfrm>
          <a:prstGeom prst="rect">
            <a:avLst/>
          </a:prstGeom>
        </p:spPr>
      </p:pic>
      <p:pic>
        <p:nvPicPr>
          <p:cNvPr id="9" name="Picture 8" descr="necklacep3.eps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4876800" y="3733800"/>
            <a:ext cx="4067175" cy="14859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53200" y="3048000"/>
          <a:ext cx="2072640" cy="609600"/>
        </p:xfrm>
        <a:graphic>
          <a:graphicData uri="http://schemas.openxmlformats.org/presentationml/2006/ole">
            <p:oleObj spid="_x0000_s1247236" name="Equation" r:id="rId9" imgW="1511280" imgH="444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7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381000"/>
            <a:ext cx="8305800" cy="6172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t’ Hooft dual to string theory</a:t>
            </a: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Polyakov action:</a:t>
            </a: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Strings on Random lattice </a:t>
            </a:r>
            <a:r>
              <a:rPr lang="en-US" sz="12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[Douglas,Shenker]</a:t>
            </a:r>
          </a:p>
          <a:p>
            <a:pPr>
              <a:lnSpc>
                <a:spcPct val="90000"/>
              </a:lnSpc>
            </a:pPr>
            <a:endParaRPr lang="en-US" sz="12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r>
              <a:rPr lang="en-US" sz="20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Dual Field theory action</a:t>
            </a:r>
            <a:endParaRPr lang="en-US" sz="12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0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Linear Regge trajectories: Confinement </a:t>
            </a:r>
            <a:r>
              <a:rPr lang="en-US" sz="1200">
                <a:solidFill>
                  <a:srgbClr val="2B2BDB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[Grisaru, Siegel, Y.T.]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000">
              <a:solidFill>
                <a:srgbClr val="2B2BDB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620547" name="Picture 3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9000" y="914400"/>
            <a:ext cx="4953000" cy="604838"/>
          </a:xfrm>
          <a:noFill/>
          <a:ln/>
        </p:spPr>
      </p:pic>
      <p:pic>
        <p:nvPicPr>
          <p:cNvPr id="620548" name="Picture 4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5334000" y="3505200"/>
            <a:ext cx="2667000" cy="419100"/>
          </a:xfrm>
          <a:noFill/>
          <a:ln/>
        </p:spPr>
      </p:pic>
      <p:pic>
        <p:nvPicPr>
          <p:cNvPr id="62054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04800" y="4038600"/>
            <a:ext cx="8610600" cy="522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055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5181600"/>
            <a:ext cx="6553200" cy="72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20551" name="Picture 7" descr="discrete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143000" y="1371600"/>
            <a:ext cx="5867400" cy="2035175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Motivation</a:t>
            </a:r>
            <a:endParaRPr lang="en-US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371600"/>
            <a:ext cx="8229600" cy="4800600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Standard Models of Particle Physics &amp; Cosmology have been remarkably successful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Too successful, no experimental puzzles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Hints at new </a:t>
            </a:r>
            <a:r>
              <a:rPr lang="en-US" sz="2800" dirty="0" err="1" smtClean="0">
                <a:solidFill>
                  <a:srgbClr val="7030A0"/>
                </a:solidFill>
                <a:effectLst/>
              </a:rPr>
              <a:t>meV</a:t>
            </a:r>
            <a:r>
              <a:rPr lang="en-US" sz="2800" dirty="0" smtClean="0">
                <a:solidFill>
                  <a:srgbClr val="7030A0"/>
                </a:solidFill>
                <a:effectLst/>
              </a:rPr>
              <a:t> physics (Dark energy &amp; Neutrinos)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Fall back on theoretical prejudices</a:t>
            </a:r>
          </a:p>
          <a:p>
            <a:pPr lvl="1">
              <a:buClrTx/>
            </a:pPr>
            <a:r>
              <a:rPr lang="en-US" sz="2400" dirty="0" smtClean="0">
                <a:solidFill>
                  <a:srgbClr val="3025C1"/>
                </a:solidFill>
                <a:effectLst/>
              </a:rPr>
              <a:t>Hierarchy problem, Unification - GUT, SUSY, String Theory</a:t>
            </a:r>
          </a:p>
          <a:p>
            <a:pPr lvl="1">
              <a:buClrTx/>
            </a:pPr>
            <a:r>
              <a:rPr lang="en-US" sz="2400" dirty="0" err="1" smtClean="0">
                <a:solidFill>
                  <a:srgbClr val="3025C1"/>
                </a:solidFill>
                <a:effectLst/>
              </a:rPr>
              <a:t>Nonsingularity</a:t>
            </a:r>
            <a:r>
              <a:rPr lang="en-US" sz="2400" dirty="0" smtClean="0">
                <a:solidFill>
                  <a:srgbClr val="3025C1"/>
                </a:solidFill>
                <a:effectLst/>
              </a:rPr>
              <a:t> – can we use this to guide us?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800" dirty="0" smtClean="0">
                <a:solidFill>
                  <a:srgbClr val="7030A0"/>
                </a:solidFill>
                <a:effectLst/>
              </a:rPr>
              <a:t>Higher derivative actions are better behaved in UV, can they be ghost-free? </a:t>
            </a:r>
            <a:r>
              <a:rPr lang="en-US" sz="1800" dirty="0" smtClean="0">
                <a:solidFill>
                  <a:srgbClr val="000000"/>
                </a:solidFill>
                <a:effectLst/>
              </a:rPr>
              <a:t>[Moffat, Modesto…]</a:t>
            </a:r>
            <a:endParaRPr lang="en-US" sz="18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382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0411E"/>
                </a:solidFill>
              </a:rPr>
              <a:t>Outline</a:t>
            </a:r>
            <a:endParaRPr lang="en-US" b="1" u="sng" dirty="0">
              <a:solidFill>
                <a:srgbClr val="F0411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114800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Nonlocal Field Theory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Stringy Motivations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err="1" smtClean="0">
                <a:solidFill>
                  <a:srgbClr val="3025C1"/>
                </a:solidFill>
              </a:rPr>
              <a:t>Ghostfree</a:t>
            </a:r>
            <a:r>
              <a:rPr lang="en-US" sz="2000" dirty="0" smtClean="0">
                <a:solidFill>
                  <a:srgbClr val="3025C1"/>
                </a:solidFill>
              </a:rPr>
              <a:t> higher derivative theories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Finite Loops &amp; some results</a:t>
            </a:r>
          </a:p>
          <a:p>
            <a:pPr lvl="1"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Nonlocal Gravity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The problem of Ghosts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Nonsingular Black Holes?</a:t>
            </a:r>
          </a:p>
          <a:p>
            <a:pPr lvl="1"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Nonsingular Cosmology?</a:t>
            </a:r>
          </a:p>
          <a:p>
            <a:pPr>
              <a:buNone/>
            </a:pPr>
            <a:endParaRPr lang="en-US" sz="2000" dirty="0" smtClean="0">
              <a:solidFill>
                <a:srgbClr val="3025C1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i="1" dirty="0" smtClean="0">
                <a:solidFill>
                  <a:srgbClr val="7030A0"/>
                </a:solidFill>
              </a:rPr>
              <a:t>p</a:t>
            </a:r>
            <a:r>
              <a:rPr lang="en-US" b="1" dirty="0" smtClean="0">
                <a:solidFill>
                  <a:srgbClr val="7030A0"/>
                </a:solidFill>
              </a:rPr>
              <a:t>-</a:t>
            </a:r>
            <a:r>
              <a:rPr lang="en-US" b="1" dirty="0" err="1" smtClean="0">
                <a:solidFill>
                  <a:srgbClr val="7030A0"/>
                </a:solidFill>
              </a:rPr>
              <a:t>adic</a:t>
            </a:r>
            <a:r>
              <a:rPr lang="en-US" b="1" dirty="0" smtClean="0">
                <a:solidFill>
                  <a:srgbClr val="7030A0"/>
                </a:solidFill>
              </a:rPr>
              <a:t> strings:</a:t>
            </a:r>
            <a:endParaRPr lang="en-US" dirty="0">
              <a:solidFill>
                <a:srgbClr val="7030A0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905000" y="1676400"/>
          <a:ext cx="5786438" cy="1016000"/>
        </p:xfrm>
        <a:graphic>
          <a:graphicData uri="http://schemas.openxmlformats.org/presentationml/2006/ole">
            <p:oleObj spid="_x0000_s1302530" name="Equation" r:id="rId4" imgW="2895480" imgH="507960" progId="Equation.3">
              <p:embed/>
            </p:oleObj>
          </a:graphicData>
        </a:graphic>
      </p:graphicFrame>
      <p:graphicFrame>
        <p:nvGraphicFramePr>
          <p:cNvPr id="16389" name="Object 5"/>
          <p:cNvGraphicFramePr>
            <a:graphicFrameLocks noChangeAspect="1"/>
          </p:cNvGraphicFramePr>
          <p:nvPr/>
        </p:nvGraphicFramePr>
        <p:xfrm>
          <a:off x="1676400" y="2667000"/>
          <a:ext cx="5603875" cy="942975"/>
        </p:xfrm>
        <a:graphic>
          <a:graphicData uri="http://schemas.openxmlformats.org/presentationml/2006/ole">
            <p:oleObj spid="_x0000_s1302531" name="Equation" r:id="rId5" imgW="2793960" imgH="469800" progId="Equation.3">
              <p:embed/>
            </p:oleObj>
          </a:graphicData>
        </a:graphic>
      </p:graphicFrame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838200" y="4648200"/>
            <a:ext cx="7514621" cy="830997"/>
          </a:xfrm>
          <a:prstGeom prst="rect">
            <a:avLst/>
          </a:prstGeom>
          <a:noFill/>
          <a:ln w="9525">
            <a:solidFill>
              <a:srgbClr val="3333FF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3025C1"/>
                </a:solidFill>
              </a:rPr>
              <a:t>The </a:t>
            </a:r>
            <a:r>
              <a:rPr lang="en-US" sz="2400" i="1" dirty="0">
                <a:solidFill>
                  <a:srgbClr val="3025C1"/>
                </a:solidFill>
              </a:rPr>
              <a:t>N</a:t>
            </a:r>
            <a:r>
              <a:rPr lang="en-US" sz="2400" dirty="0">
                <a:solidFill>
                  <a:srgbClr val="3025C1"/>
                </a:solidFill>
              </a:rPr>
              <a:t>-point tree amplitudes of the open string can be</a:t>
            </a:r>
          </a:p>
          <a:p>
            <a:r>
              <a:rPr lang="en-US" sz="2400" dirty="0">
                <a:solidFill>
                  <a:srgbClr val="3025C1"/>
                </a:solidFill>
              </a:rPr>
              <a:t>generated from a non-local </a:t>
            </a:r>
            <a:r>
              <a:rPr lang="en-US" sz="2400" dirty="0" smtClean="0">
                <a:solidFill>
                  <a:srgbClr val="3025C1"/>
                </a:solidFill>
              </a:rPr>
              <a:t>p-</a:t>
            </a:r>
            <a:r>
              <a:rPr lang="en-US" sz="2400" dirty="0" err="1" smtClean="0">
                <a:solidFill>
                  <a:srgbClr val="3025C1"/>
                </a:solidFill>
              </a:rPr>
              <a:t>adic</a:t>
            </a:r>
            <a:r>
              <a:rPr lang="en-US" sz="2400" dirty="0" smtClean="0">
                <a:solidFill>
                  <a:srgbClr val="3025C1"/>
                </a:solidFill>
              </a:rPr>
              <a:t> </a:t>
            </a:r>
            <a:r>
              <a:rPr lang="en-US" sz="2400" dirty="0" err="1" smtClean="0">
                <a:solidFill>
                  <a:srgbClr val="3025C1"/>
                </a:solidFill>
              </a:rPr>
              <a:t>Lagrangian</a:t>
            </a:r>
            <a:r>
              <a:rPr lang="en-US" sz="2400" dirty="0" smtClean="0">
                <a:solidFill>
                  <a:srgbClr val="3025C1"/>
                </a:solidFill>
              </a:rPr>
              <a:t>.</a:t>
            </a:r>
            <a:endParaRPr lang="en-US" sz="2400" dirty="0">
              <a:solidFill>
                <a:srgbClr val="3025C1"/>
              </a:solidFill>
            </a:endParaRP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1066800" y="5943600"/>
            <a:ext cx="723377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 err="1" smtClean="0">
                <a:solidFill>
                  <a:srgbClr val="000000"/>
                </a:solidFill>
              </a:rPr>
              <a:t>Volovich</a:t>
            </a:r>
            <a:r>
              <a:rPr lang="en-US" sz="1800" dirty="0" smtClean="0">
                <a:solidFill>
                  <a:srgbClr val="000000"/>
                </a:solidFill>
              </a:rPr>
              <a:t>, </a:t>
            </a:r>
            <a:r>
              <a:rPr lang="en-US" sz="1800" dirty="0" err="1" smtClean="0">
                <a:solidFill>
                  <a:srgbClr val="000000"/>
                </a:solidFill>
              </a:rPr>
              <a:t>Brekke</a:t>
            </a:r>
            <a:r>
              <a:rPr lang="en-US" sz="1800" dirty="0">
                <a:solidFill>
                  <a:srgbClr val="000000"/>
                </a:solidFill>
              </a:rPr>
              <a:t>, Freund, </a:t>
            </a:r>
            <a:r>
              <a:rPr lang="en-US" sz="1800" dirty="0" smtClean="0">
                <a:solidFill>
                  <a:srgbClr val="000000"/>
                </a:solidFill>
              </a:rPr>
              <a:t>Olson, Witten,  Frampton, Okada, late 80’s</a:t>
            </a: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6393" name="Line 9"/>
          <p:cNvSpPr>
            <a:spLocks noChangeShapeType="1"/>
          </p:cNvSpPr>
          <p:nvPr/>
        </p:nvSpPr>
        <p:spPr bwMode="auto">
          <a:xfrm flipV="1">
            <a:off x="2590800" y="35814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 flipV="1">
            <a:off x="5257800" y="35814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7010400" y="3581400"/>
            <a:ext cx="0" cy="457200"/>
          </a:xfrm>
          <a:prstGeom prst="line">
            <a:avLst/>
          </a:prstGeom>
          <a:noFill/>
          <a:ln w="9525">
            <a:solidFill>
              <a:srgbClr val="990033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1447800" y="4038600"/>
            <a:ext cx="6585714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0000"/>
                </a:solidFill>
              </a:rPr>
              <a:t>open string coupling               prime number      string tension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sz="4000" b="1" i="1" u="sng" dirty="0" smtClean="0">
                <a:solidFill>
                  <a:srgbClr val="FF0000"/>
                </a:solidFill>
              </a:rPr>
              <a:t>Stringy Inspiration</a:t>
            </a:r>
            <a:endParaRPr lang="en-US" sz="4000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String Field Theory type:</a:t>
            </a:r>
          </a:p>
          <a:p>
            <a:pPr>
              <a:buNone/>
            </a:pPr>
            <a:endParaRPr lang="en-US" b="1" u="sng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rgbClr val="0000FF"/>
              </a:solidFill>
            </a:endParaRPr>
          </a:p>
          <a:p>
            <a:pPr>
              <a:buNone/>
            </a:pPr>
            <a:endParaRPr lang="en-US" b="1" u="sng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7030A0"/>
                </a:solidFill>
              </a:rPr>
              <a:t>Related cousins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Strings on Random lattice </a:t>
            </a:r>
          </a:p>
          <a:p>
            <a:pPr>
              <a:buClrTx/>
              <a:buNone/>
            </a:pPr>
            <a:r>
              <a:rPr lang="en-US" sz="2400" dirty="0" smtClean="0">
                <a:solidFill>
                  <a:srgbClr val="3025C1"/>
                </a:solidFill>
              </a:rPr>
              <a:t>    </a:t>
            </a:r>
            <a:r>
              <a:rPr lang="en-US" sz="1800" dirty="0" smtClean="0">
                <a:solidFill>
                  <a:srgbClr val="000000"/>
                </a:solidFill>
              </a:rPr>
              <a:t>[Douglas &amp; </a:t>
            </a:r>
            <a:r>
              <a:rPr lang="en-US" sz="1800" dirty="0" err="1" smtClean="0">
                <a:solidFill>
                  <a:srgbClr val="000000"/>
                </a:solidFill>
              </a:rPr>
              <a:t>Shenker</a:t>
            </a:r>
            <a:r>
              <a:rPr lang="en-US" sz="1800" dirty="0" smtClean="0">
                <a:solidFill>
                  <a:srgbClr val="000000"/>
                </a:solidFill>
              </a:rPr>
              <a:t>, Gross &amp; </a:t>
            </a:r>
            <a:r>
              <a:rPr lang="en-US" sz="1800" dirty="0" err="1" smtClean="0">
                <a:solidFill>
                  <a:srgbClr val="000000"/>
                </a:solidFill>
              </a:rPr>
              <a:t>Migdal</a:t>
            </a:r>
            <a:r>
              <a:rPr lang="en-US" sz="1800" dirty="0" smtClean="0">
                <a:solidFill>
                  <a:srgbClr val="000000"/>
                </a:solidFill>
              </a:rPr>
              <a:t>, 1990]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err="1" smtClean="0">
                <a:solidFill>
                  <a:srgbClr val="3025C1"/>
                </a:solidFill>
              </a:rPr>
              <a:t>Noncommutative</a:t>
            </a:r>
            <a:r>
              <a:rPr lang="en-US" sz="2400" dirty="0" smtClean="0">
                <a:solidFill>
                  <a:srgbClr val="3025C1"/>
                </a:solidFill>
              </a:rPr>
              <a:t> Field theory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025C1"/>
              </a:solidFill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3025C1"/>
                </a:solidFill>
              </a:rPr>
              <a:t>Theory of </a:t>
            </a:r>
            <a:r>
              <a:rPr lang="en-US" sz="2400" dirty="0" err="1" smtClean="0">
                <a:solidFill>
                  <a:srgbClr val="3025C1"/>
                </a:solidFill>
              </a:rPr>
              <a:t>unparticles</a:t>
            </a:r>
            <a:endParaRPr lang="en-US" sz="2400" dirty="0" smtClean="0">
              <a:solidFill>
                <a:srgbClr val="3025C1"/>
              </a:solidFill>
            </a:endParaRPr>
          </a:p>
          <a:p>
            <a:pPr>
              <a:buNone/>
            </a:pPr>
            <a:endParaRPr lang="en-US" dirty="0">
              <a:solidFill>
                <a:srgbClr val="0000FF"/>
              </a:solidFill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/>
        </p:nvGraphicFramePr>
        <p:xfrm>
          <a:off x="1676400" y="1295400"/>
          <a:ext cx="5735638" cy="1016000"/>
        </p:xfrm>
        <a:graphic>
          <a:graphicData uri="http://schemas.openxmlformats.org/presentationml/2006/ole">
            <p:oleObj spid="_x0000_s1303554" name="Equation" r:id="rId4" imgW="2869920" imgH="507960" progId="Equation.3">
              <p:embed/>
            </p:oleObj>
          </a:graphicData>
        </a:graphic>
      </p:graphicFrame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914400" y="2514600"/>
            <a:ext cx="592655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2B21AF"/>
                </a:solidFill>
              </a:rPr>
              <a:t>Tachyons in String Field Theory: </a:t>
            </a:r>
            <a:r>
              <a:rPr lang="en-US" dirty="0" smtClean="0">
                <a:solidFill>
                  <a:srgbClr val="000000"/>
                </a:solidFill>
              </a:rPr>
              <a:t>[</a:t>
            </a:r>
            <a:r>
              <a:rPr lang="en-US" dirty="0" err="1" smtClean="0">
                <a:solidFill>
                  <a:srgbClr val="000000"/>
                </a:solidFill>
              </a:rPr>
              <a:t>Witten,Sen</a:t>
            </a:r>
            <a:r>
              <a:rPr lang="en-US" dirty="0" smtClean="0">
                <a:solidFill>
                  <a:srgbClr val="000000"/>
                </a:solidFill>
              </a:rPr>
              <a:t>]</a:t>
            </a:r>
          </a:p>
          <a:p>
            <a:r>
              <a:rPr lang="en-US" sz="2400" dirty="0" smtClean="0">
                <a:solidFill>
                  <a:srgbClr val="2B21AF"/>
                </a:solidFill>
              </a:rPr>
              <a:t>Particle Phenomenology: </a:t>
            </a:r>
            <a:r>
              <a:rPr lang="en-US" dirty="0" smtClean="0">
                <a:solidFill>
                  <a:srgbClr val="000000"/>
                </a:solidFill>
              </a:rPr>
              <a:t>[Moffat, Woodard…]</a:t>
            </a:r>
            <a:endParaRPr lang="en-US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4" descr="2loopsp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228600" y="2895600"/>
            <a:ext cx="5041900" cy="7239000"/>
          </a:xfrm>
          <a:prstGeom prst="rect">
            <a:avLst/>
          </a:prstGeom>
          <a:noFill/>
        </p:spPr>
      </p:pic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/>
          <a:lstStyle/>
          <a:p>
            <a:r>
              <a:rPr lang="en-US" b="1" u="sng" dirty="0" smtClean="0">
                <a:solidFill>
                  <a:srgbClr val="FF3300"/>
                </a:solidFill>
              </a:rPr>
              <a:t>Interesting Properties</a:t>
            </a:r>
            <a:endParaRPr lang="en-US" b="1" u="sng" dirty="0">
              <a:solidFill>
                <a:srgbClr val="FF3300"/>
              </a:solidFill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>
              <a:lnSpc>
                <a:spcPct val="90000"/>
              </a:lnSpc>
              <a:buClrTx/>
              <a:buNone/>
            </a:pPr>
            <a:r>
              <a:rPr lang="en-US" sz="2400" b="1" dirty="0" err="1" smtClean="0">
                <a:solidFill>
                  <a:srgbClr val="7030A0"/>
                </a:solidFill>
              </a:rPr>
              <a:t>Ghostfree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4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None/>
            </a:pPr>
            <a:endParaRPr lang="en-US" sz="2000" dirty="0" smtClean="0">
              <a:solidFill>
                <a:srgbClr val="3333CC"/>
              </a:solidFill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</a:rPr>
              <a:t>But SFT/</a:t>
            </a:r>
            <a:r>
              <a:rPr lang="en-US" sz="2000" dirty="0" err="1" smtClean="0">
                <a:solidFill>
                  <a:srgbClr val="3025C1"/>
                </a:solidFill>
              </a:rPr>
              <a:t>padic</a:t>
            </a:r>
            <a:r>
              <a:rPr lang="en-US" sz="2000" dirty="0" smtClean="0">
                <a:solidFill>
                  <a:srgbClr val="3025C1"/>
                </a:solidFill>
              </a:rPr>
              <a:t> type theories have no extra states!</a:t>
            </a:r>
          </a:p>
          <a:p>
            <a:pPr>
              <a:lnSpc>
                <a:spcPct val="90000"/>
              </a:lnSpc>
              <a:buClrTx/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Quantum loops are finite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UV under better control, like usual HD theories</a:t>
            </a: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endParaRPr lang="en-US" sz="2000" dirty="0" smtClean="0">
              <a:solidFill>
                <a:srgbClr val="3025C1"/>
              </a:solidFill>
              <a:effectLst/>
            </a:endParaRPr>
          </a:p>
          <a:p>
            <a:pPr>
              <a:lnSpc>
                <a:spcPct val="90000"/>
              </a:lnSpc>
              <a:buClrTx/>
              <a:buFont typeface="Wingdings" pitchFamily="2" charset="2"/>
              <a:buChar char="Ø"/>
            </a:pPr>
            <a:r>
              <a:rPr lang="en-US" sz="2000" dirty="0" smtClean="0">
                <a:solidFill>
                  <a:srgbClr val="3025C1"/>
                </a:solidFill>
                <a:effectLst/>
              </a:rPr>
              <a:t>All loops, all </a:t>
            </a:r>
            <a:r>
              <a:rPr lang="en-US" sz="2000" dirty="0" err="1" smtClean="0">
                <a:solidFill>
                  <a:srgbClr val="3025C1"/>
                </a:solidFill>
                <a:effectLst/>
              </a:rPr>
              <a:t>p’s</a:t>
            </a:r>
            <a:r>
              <a:rPr lang="en-US" sz="2000" dirty="0" smtClean="0">
                <a:solidFill>
                  <a:srgbClr val="3025C1"/>
                </a:solidFill>
                <a:effectLst/>
              </a:rPr>
              <a:t> and even sums remain finite and can be calculated explicitly using the usual Feynman rules</a:t>
            </a:r>
          </a:p>
        </p:txBody>
      </p:sp>
      <p:graphicFrame>
        <p:nvGraphicFramePr>
          <p:cNvPr id="1247234" name="Object 2"/>
          <p:cNvGraphicFramePr>
            <a:graphicFrameLocks noChangeAspect="1"/>
          </p:cNvGraphicFramePr>
          <p:nvPr/>
        </p:nvGraphicFramePr>
        <p:xfrm>
          <a:off x="2362200" y="1066800"/>
          <a:ext cx="4800600" cy="1431108"/>
        </p:xfrm>
        <a:graphic>
          <a:graphicData uri="http://schemas.openxmlformats.org/presentationml/2006/ole">
            <p:oleObj spid="_x0000_s1344514" name="Equation" r:id="rId5" imgW="2984400" imgH="888840" progId="Equation.3">
              <p:embed/>
            </p:oleObj>
          </a:graphicData>
        </a:graphic>
      </p:graphicFrame>
      <p:pic>
        <p:nvPicPr>
          <p:cNvPr id="8" name="Picture 7" descr="necklacep23.eps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057400" y="3810000"/>
            <a:ext cx="2362200" cy="504825"/>
          </a:xfrm>
          <a:prstGeom prst="rect">
            <a:avLst/>
          </a:prstGeom>
        </p:spPr>
      </p:pic>
      <p:pic>
        <p:nvPicPr>
          <p:cNvPr id="9" name="Picture 8" descr="necklacep3.eps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4876800" y="3733800"/>
            <a:ext cx="4067175" cy="1485900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6553200" y="3048000"/>
          <a:ext cx="2072640" cy="609600"/>
        </p:xfrm>
        <a:graphic>
          <a:graphicData uri="http://schemas.openxmlformats.org/presentationml/2006/ole">
            <p:oleObj spid="_x0000_s1344516" name="Equation" r:id="rId8" imgW="1511280" imgH="444240" progId="Equation.3">
              <p:embed/>
            </p:oleObj>
          </a:graphicData>
        </a:graphic>
      </p:graphicFrame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Applications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Insights into string theory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3025C1"/>
                </a:solidFill>
              </a:rPr>
              <a:t>Brane</a:t>
            </a:r>
            <a:r>
              <a:rPr lang="en-US" sz="2200" dirty="0" smtClean="0">
                <a:solidFill>
                  <a:srgbClr val="3025C1"/>
                </a:solidFill>
              </a:rPr>
              <a:t> Physics &amp; Tachyon condensation </a:t>
            </a:r>
            <a:r>
              <a:rPr lang="en-US" sz="1600" dirty="0" smtClean="0">
                <a:solidFill>
                  <a:srgbClr val="000000"/>
                </a:solidFill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</a:rPr>
              <a:t>Zwiebach</a:t>
            </a:r>
            <a:r>
              <a:rPr lang="en-US" sz="1600" dirty="0" smtClean="0">
                <a:solidFill>
                  <a:srgbClr val="000000"/>
                </a:solidFill>
              </a:rPr>
              <a:t> &amp; Moeller; </a:t>
            </a:r>
            <a:r>
              <a:rPr lang="en-US" sz="1600" dirty="0" err="1" smtClean="0">
                <a:solidFill>
                  <a:srgbClr val="000000"/>
                </a:solidFill>
              </a:rPr>
              <a:t>Forini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Gambini</a:t>
            </a:r>
            <a:r>
              <a:rPr lang="en-US" sz="1600" dirty="0" smtClean="0">
                <a:solidFill>
                  <a:srgbClr val="000000"/>
                </a:solidFill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</a:rPr>
              <a:t>Nardelli</a:t>
            </a:r>
            <a:r>
              <a:rPr lang="en-US" sz="1600" dirty="0" smtClean="0">
                <a:solidFill>
                  <a:srgbClr val="000000"/>
                </a:solidFill>
              </a:rPr>
              <a:t>; </a:t>
            </a:r>
            <a:r>
              <a:rPr lang="en-US" sz="1600" dirty="0" err="1" smtClean="0">
                <a:solidFill>
                  <a:srgbClr val="000000"/>
                </a:solidFill>
              </a:rPr>
              <a:t>Colleti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Sigalov</a:t>
            </a:r>
            <a:r>
              <a:rPr lang="en-US" sz="1600" dirty="0" smtClean="0">
                <a:solidFill>
                  <a:srgbClr val="000000"/>
                </a:solidFill>
              </a:rPr>
              <a:t> &amp; Taylor; </a:t>
            </a:r>
            <a:r>
              <a:rPr lang="en-US" sz="1600" dirty="0" err="1" smtClean="0">
                <a:solidFill>
                  <a:srgbClr val="000000"/>
                </a:solidFill>
              </a:rPr>
              <a:t>Calcagni</a:t>
            </a:r>
            <a:r>
              <a:rPr lang="en-US" sz="1600" dirty="0" smtClean="0">
                <a:solidFill>
                  <a:srgbClr val="000000"/>
                </a:solidFill>
              </a:rPr>
              <a:t>…]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err="1" smtClean="0">
                <a:solidFill>
                  <a:srgbClr val="3025C1"/>
                </a:solidFill>
              </a:rPr>
              <a:t>Hagedorn</a:t>
            </a:r>
            <a:r>
              <a:rPr lang="en-US" sz="2200" dirty="0" smtClean="0">
                <a:solidFill>
                  <a:srgbClr val="3025C1"/>
                </a:solidFill>
              </a:rPr>
              <a:t> physics </a:t>
            </a:r>
            <a:r>
              <a:rPr lang="en-US" sz="1600" dirty="0" smtClean="0">
                <a:solidFill>
                  <a:srgbClr val="000000"/>
                </a:solidFill>
              </a:rPr>
              <a:t>[Blum; TB, </a:t>
            </a:r>
            <a:r>
              <a:rPr lang="en-US" sz="1600" dirty="0" err="1" smtClean="0">
                <a:solidFill>
                  <a:srgbClr val="000000"/>
                </a:solidFill>
              </a:rPr>
              <a:t>Cembranos</a:t>
            </a:r>
            <a:r>
              <a:rPr lang="en-US" sz="1600" dirty="0" smtClean="0">
                <a:solidFill>
                  <a:srgbClr val="000000"/>
                </a:solidFill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</a:rPr>
              <a:t>Kapusta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Spectrum </a:t>
            </a:r>
            <a:r>
              <a:rPr lang="en-US" sz="1600" dirty="0" smtClean="0">
                <a:solidFill>
                  <a:srgbClr val="000000"/>
                </a:solidFill>
              </a:rPr>
              <a:t>[TB, </a:t>
            </a:r>
            <a:r>
              <a:rPr lang="en-US" sz="1600" dirty="0" err="1" smtClean="0">
                <a:solidFill>
                  <a:srgbClr val="000000"/>
                </a:solidFill>
              </a:rPr>
              <a:t>Grisaru</a:t>
            </a:r>
            <a:r>
              <a:rPr lang="en-US" sz="1600" dirty="0" smtClean="0">
                <a:solidFill>
                  <a:srgbClr val="000000"/>
                </a:solidFill>
              </a:rPr>
              <a:t> &amp; Siegel, </a:t>
            </a:r>
            <a:r>
              <a:rPr lang="en-US" sz="1600" dirty="0" err="1" smtClean="0">
                <a:solidFill>
                  <a:srgbClr val="000000"/>
                </a:solidFill>
              </a:rPr>
              <a:t>Minahan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endParaRPr lang="en-US" sz="2400" b="1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Applications to Cosmology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Novel kinetic energy dominated non-slow-roll inflationary mechanisms 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[TB, Barnaby &amp; Cline; 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Lidsey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…] </a:t>
            </a:r>
            <a:r>
              <a:rPr lang="en-US" sz="1600" dirty="0" smtClean="0">
                <a:solidFill>
                  <a:srgbClr val="3025C1"/>
                </a:solidFill>
              </a:rPr>
              <a:t> 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Large </a:t>
            </a:r>
            <a:r>
              <a:rPr lang="en-US" sz="2200" dirty="0" err="1" smtClean="0">
                <a:solidFill>
                  <a:srgbClr val="3025C1"/>
                </a:solidFill>
              </a:rPr>
              <a:t>nongaussianities</a:t>
            </a:r>
            <a:r>
              <a:rPr lang="en-US" sz="2200" dirty="0" smtClean="0">
                <a:solidFill>
                  <a:srgbClr val="3025C1"/>
                </a:solidFill>
              </a:rPr>
              <a:t> 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[Barnaby &amp; Cline]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200" dirty="0" smtClean="0">
                <a:solidFill>
                  <a:srgbClr val="3025C1"/>
                </a:solidFill>
              </a:rPr>
              <a:t>Dark Energy </a:t>
            </a:r>
            <a:r>
              <a:rPr lang="en-US" sz="1600" dirty="0" smtClean="0">
                <a:solidFill>
                  <a:srgbClr val="000000"/>
                </a:solidFill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</a:rPr>
              <a:t>Arefeva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Joukovskaya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Dragovich</a:t>
            </a:r>
            <a:r>
              <a:rPr lang="en-US" sz="1600" dirty="0" smtClean="0">
                <a:solidFill>
                  <a:srgbClr val="000000"/>
                </a:solidFill>
              </a:rPr>
              <a:t>, ...]</a:t>
            </a:r>
          </a:p>
          <a:p>
            <a:pPr>
              <a:buFont typeface="Wingdings" pitchFamily="2" charset="2"/>
              <a:buChar char="Ø"/>
            </a:pPr>
            <a:endParaRPr lang="en-US" sz="2400" dirty="0" smtClean="0">
              <a:solidFill>
                <a:srgbClr val="3333CC"/>
              </a:solidFill>
            </a:endParaRPr>
          </a:p>
          <a:p>
            <a:pPr>
              <a:buNone/>
            </a:pPr>
            <a:r>
              <a:rPr lang="en-US" sz="2400" b="1" dirty="0" smtClean="0">
                <a:solidFill>
                  <a:srgbClr val="7030A0"/>
                </a:solidFill>
              </a:rPr>
              <a:t>Applications to Particle Physics </a:t>
            </a:r>
            <a:r>
              <a:rPr lang="en-US" sz="1600" dirty="0" smtClean="0">
                <a:solidFill>
                  <a:srgbClr val="000000"/>
                </a:solidFill>
              </a:rPr>
              <a:t>[Moffat et.al., </a:t>
            </a:r>
            <a:r>
              <a:rPr lang="en-US" sz="1600" dirty="0" err="1" smtClean="0">
                <a:solidFill>
                  <a:srgbClr val="000000"/>
                </a:solidFill>
              </a:rPr>
              <a:t>Ooguri</a:t>
            </a:r>
            <a:r>
              <a:rPr lang="en-US" sz="1600" dirty="0" smtClean="0">
                <a:solidFill>
                  <a:srgbClr val="000000"/>
                </a:solidFill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</a:rPr>
              <a:t>Mende</a:t>
            </a:r>
            <a:r>
              <a:rPr lang="en-US" sz="1600" dirty="0" smtClean="0">
                <a:solidFill>
                  <a:srgbClr val="000000"/>
                </a:solidFill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</a:rPr>
              <a:t>Nobuchika</a:t>
            </a:r>
            <a:r>
              <a:rPr lang="en-US" sz="1600" dirty="0" smtClean="0">
                <a:solidFill>
                  <a:srgbClr val="000000"/>
                </a:solidFill>
              </a:rPr>
              <a:t>]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678363"/>
          </a:xfrm>
        </p:spPr>
        <p:txBody>
          <a:bodyPr/>
          <a:lstStyle/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  <a:effectLst/>
              </a:rPr>
              <a:t>String Thermodynamics is supposed to exhibit </a:t>
            </a:r>
          </a:p>
          <a:p>
            <a:pPr>
              <a:buClrTx/>
              <a:buNone/>
            </a:pPr>
            <a:r>
              <a:rPr lang="en-US" sz="2400" dirty="0" smtClean="0">
                <a:solidFill>
                  <a:srgbClr val="2B21AF"/>
                </a:solidFill>
                <a:effectLst/>
              </a:rPr>
              <a:t>    “</a:t>
            </a:r>
            <a:r>
              <a:rPr lang="en-US" sz="2400" dirty="0" err="1" smtClean="0">
                <a:solidFill>
                  <a:srgbClr val="2B21AF"/>
                </a:solidFill>
                <a:effectLst/>
              </a:rPr>
              <a:t>Hagedorn</a:t>
            </a:r>
            <a:r>
              <a:rPr lang="en-US" sz="2400" dirty="0" smtClean="0">
                <a:solidFill>
                  <a:srgbClr val="2B21AF"/>
                </a:solidFill>
                <a:effectLst/>
              </a:rPr>
              <a:t> Phase transition” &amp; “Thermal duality” </a:t>
            </a:r>
          </a:p>
          <a:p>
            <a:pPr>
              <a:buClrTx/>
              <a:buNone/>
            </a:pPr>
            <a:r>
              <a:rPr lang="en-US" sz="2400" dirty="0" smtClean="0">
                <a:solidFill>
                  <a:srgbClr val="2B21AF"/>
                </a:solidFill>
                <a:effectLst/>
              </a:rPr>
              <a:t>    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[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Attick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 &amp; Witten, 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Vafa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 &amp; 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Brandenberger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, </a:t>
            </a:r>
            <a:r>
              <a:rPr lang="en-US" sz="1600" dirty="0" err="1" smtClean="0">
                <a:solidFill>
                  <a:srgbClr val="000000"/>
                </a:solidFill>
                <a:effectLst/>
              </a:rPr>
              <a:t>Tseythlin</a:t>
            </a:r>
            <a:r>
              <a:rPr lang="en-US" sz="1600" dirty="0" smtClean="0">
                <a:solidFill>
                  <a:srgbClr val="000000"/>
                </a:solidFill>
                <a:effectLst/>
              </a:rPr>
              <a:t>]</a:t>
            </a:r>
          </a:p>
          <a:p>
            <a:pPr>
              <a:buClrTx/>
              <a:buFont typeface="Wingdings" pitchFamily="2" charset="2"/>
              <a:buChar char="Ø"/>
            </a:pPr>
            <a:r>
              <a:rPr lang="en-US" sz="2400" dirty="0" smtClean="0">
                <a:solidFill>
                  <a:srgbClr val="2B21AF"/>
                </a:solidFill>
                <a:effectLst/>
              </a:rPr>
              <a:t>Can we use thermal p-</a:t>
            </a:r>
            <a:r>
              <a:rPr lang="en-US" sz="2400" dirty="0" err="1" smtClean="0">
                <a:solidFill>
                  <a:srgbClr val="2B21AF"/>
                </a:solidFill>
                <a:effectLst/>
              </a:rPr>
              <a:t>adic</a:t>
            </a:r>
            <a:r>
              <a:rPr lang="en-US" sz="2400" dirty="0" smtClean="0">
                <a:solidFill>
                  <a:srgbClr val="2B21AF"/>
                </a:solidFill>
                <a:effectLst/>
              </a:rPr>
              <a:t> field theory?</a:t>
            </a:r>
          </a:p>
          <a:p>
            <a:pPr>
              <a:buClrTx/>
            </a:pPr>
            <a:endParaRPr lang="en-US" dirty="0"/>
          </a:p>
        </p:txBody>
      </p:sp>
      <p:graphicFrame>
        <p:nvGraphicFramePr>
          <p:cNvPr id="19458" name="Object 2"/>
          <p:cNvGraphicFramePr>
            <a:graphicFrameLocks noChangeAspect="1"/>
          </p:cNvGraphicFramePr>
          <p:nvPr/>
        </p:nvGraphicFramePr>
        <p:xfrm>
          <a:off x="1219200" y="3276600"/>
          <a:ext cx="6421437" cy="1016000"/>
        </p:xfrm>
        <a:graphic>
          <a:graphicData uri="http://schemas.openxmlformats.org/presentationml/2006/ole">
            <p:oleObj spid="_x0000_s1304578" name="Equation" r:id="rId4" imgW="3213000" imgH="507960" progId="Equation.3">
              <p:embed/>
            </p:oleObj>
          </a:graphicData>
        </a:graphic>
      </p:graphicFrame>
      <p:graphicFrame>
        <p:nvGraphicFramePr>
          <p:cNvPr id="19459" name="Object 3"/>
          <p:cNvGraphicFramePr>
            <a:graphicFrameLocks noChangeAspect="1"/>
          </p:cNvGraphicFramePr>
          <p:nvPr/>
        </p:nvGraphicFramePr>
        <p:xfrm>
          <a:off x="6096000" y="5562600"/>
          <a:ext cx="2444750" cy="1019175"/>
        </p:xfrm>
        <a:graphic>
          <a:graphicData uri="http://schemas.openxmlformats.org/presentationml/2006/ole">
            <p:oleObj spid="_x0000_s1304579" name="Equation" r:id="rId5" imgW="1218960" imgH="507960" progId="Equation.3">
              <p:embed/>
            </p:oleObj>
          </a:graphicData>
        </a:graphic>
      </p:graphicFrame>
      <p:sp>
        <p:nvSpPr>
          <p:cNvPr id="19467" name="Text Box 11"/>
          <p:cNvSpPr txBox="1">
            <a:spLocks noChangeArrowheads="1"/>
          </p:cNvSpPr>
          <p:nvPr/>
        </p:nvSpPr>
        <p:spPr bwMode="auto">
          <a:xfrm>
            <a:off x="685800" y="5943600"/>
            <a:ext cx="515025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B21AF"/>
                </a:solidFill>
              </a:rPr>
              <a:t>with </a:t>
            </a:r>
            <a:r>
              <a:rPr lang="en-US" sz="2400" dirty="0" err="1" smtClean="0">
                <a:solidFill>
                  <a:srgbClr val="2B21AF"/>
                </a:solidFill>
              </a:rPr>
              <a:t>dimensionful</a:t>
            </a:r>
            <a:r>
              <a:rPr lang="en-US" sz="2400" dirty="0" smtClean="0">
                <a:solidFill>
                  <a:srgbClr val="2B21AF"/>
                </a:solidFill>
              </a:rPr>
              <a:t> </a:t>
            </a:r>
            <a:r>
              <a:rPr lang="en-US" sz="2400" dirty="0">
                <a:solidFill>
                  <a:srgbClr val="2B21AF"/>
                </a:solidFill>
              </a:rPr>
              <a:t>coupling constant</a:t>
            </a:r>
          </a:p>
        </p:txBody>
      </p:sp>
      <p:sp>
        <p:nvSpPr>
          <p:cNvPr id="19468" name="Text Box 12"/>
          <p:cNvSpPr txBox="1">
            <a:spLocks noChangeArrowheads="1"/>
          </p:cNvSpPr>
          <p:nvPr/>
        </p:nvSpPr>
        <p:spPr bwMode="auto">
          <a:xfrm>
            <a:off x="612775" y="4800600"/>
            <a:ext cx="3578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2B21AF"/>
                </a:solidFill>
              </a:rPr>
              <a:t>and non-local propagator</a:t>
            </a:r>
          </a:p>
        </p:txBody>
      </p:sp>
      <p:graphicFrame>
        <p:nvGraphicFramePr>
          <p:cNvPr id="19469" name="Object 13"/>
          <p:cNvGraphicFramePr>
            <a:graphicFrameLocks noChangeAspect="1"/>
          </p:cNvGraphicFramePr>
          <p:nvPr/>
        </p:nvGraphicFramePr>
        <p:xfrm>
          <a:off x="4495800" y="4800600"/>
          <a:ext cx="4059238" cy="971550"/>
        </p:xfrm>
        <a:graphic>
          <a:graphicData uri="http://schemas.openxmlformats.org/presentationml/2006/ole">
            <p:oleObj spid="_x0000_s1304580" name="Equation" r:id="rId6" imgW="2019240" imgH="482400" progId="Equation.3">
              <p:embed/>
            </p:oleObj>
          </a:graphicData>
        </a:graphic>
      </p:graphicFrame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Insights into String Theory</a:t>
            </a:r>
            <a:endParaRPr lang="en-US" b="1" u="sng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xtured">
  <a:themeElements>
    <a:clrScheme name="Textured 5">
      <a:dk1>
        <a:srgbClr val="003366"/>
      </a:dk1>
      <a:lt1>
        <a:srgbClr val="FFFFFF"/>
      </a:lt1>
      <a:dk2>
        <a:srgbClr val="2B5481"/>
      </a:dk2>
      <a:lt2>
        <a:srgbClr val="E5FFFF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Textured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Textured 1">
        <a:dk1>
          <a:srgbClr val="66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CC66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B95C00"/>
        </a:accent6>
        <a:hlink>
          <a:srgbClr val="FFCC66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2">
        <a:dk1>
          <a:srgbClr val="003300"/>
        </a:dk1>
        <a:lt1>
          <a:srgbClr val="FFFFFF"/>
        </a:lt1>
        <a:dk2>
          <a:srgbClr val="4D6A2A"/>
        </a:dk2>
        <a:lt2>
          <a:srgbClr val="CCFF99"/>
        </a:lt2>
        <a:accent1>
          <a:srgbClr val="33CC33"/>
        </a:accent1>
        <a:accent2>
          <a:srgbClr val="46562A"/>
        </a:accent2>
        <a:accent3>
          <a:srgbClr val="B2B9AC"/>
        </a:accent3>
        <a:accent4>
          <a:srgbClr val="DADADA"/>
        </a:accent4>
        <a:accent5>
          <a:srgbClr val="ADE2AD"/>
        </a:accent5>
        <a:accent6>
          <a:srgbClr val="3F4D25"/>
        </a:accent6>
        <a:hlink>
          <a:srgbClr val="0099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3">
        <a:dk1>
          <a:srgbClr val="4E4E74"/>
        </a:dk1>
        <a:lt1>
          <a:srgbClr val="FFFFFF"/>
        </a:lt1>
        <a:dk2>
          <a:srgbClr val="666699"/>
        </a:dk2>
        <a:lt2>
          <a:srgbClr val="FFFFCC"/>
        </a:lt2>
        <a:accent1>
          <a:srgbClr val="5E5884"/>
        </a:accent1>
        <a:accent2>
          <a:srgbClr val="8AB29D"/>
        </a:accent2>
        <a:accent3>
          <a:srgbClr val="B8B8CA"/>
        </a:accent3>
        <a:accent4>
          <a:srgbClr val="DADADA"/>
        </a:accent4>
        <a:accent5>
          <a:srgbClr val="B6B4C2"/>
        </a:accent5>
        <a:accent6>
          <a:srgbClr val="7DA18E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4">
        <a:dk1>
          <a:srgbClr val="004E4C"/>
        </a:dk1>
        <a:lt1>
          <a:srgbClr val="FFFFFF"/>
        </a:lt1>
        <a:dk2>
          <a:srgbClr val="006666"/>
        </a:dk2>
        <a:lt2>
          <a:srgbClr val="FFFFCC"/>
        </a:lt2>
        <a:accent1>
          <a:srgbClr val="FFCC00"/>
        </a:accent1>
        <a:accent2>
          <a:srgbClr val="00B0AC"/>
        </a:accent2>
        <a:accent3>
          <a:srgbClr val="AAB8B8"/>
        </a:accent3>
        <a:accent4>
          <a:srgbClr val="DADADA"/>
        </a:accent4>
        <a:accent5>
          <a:srgbClr val="FFE2AA"/>
        </a:accent5>
        <a:accent6>
          <a:srgbClr val="009F9B"/>
        </a:accent6>
        <a:hlink>
          <a:srgbClr val="BA7C3E"/>
        </a:hlink>
        <a:folHlink>
          <a:srgbClr val="724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5">
        <a:dk1>
          <a:srgbClr val="003366"/>
        </a:dk1>
        <a:lt1>
          <a:srgbClr val="FFFFFF"/>
        </a:lt1>
        <a:dk2>
          <a:srgbClr val="2B5481"/>
        </a:dk2>
        <a:lt2>
          <a:srgbClr val="E5FFFF"/>
        </a:lt2>
        <a:accent1>
          <a:srgbClr val="009999"/>
        </a:accent1>
        <a:accent2>
          <a:srgbClr val="336699"/>
        </a:accent2>
        <a:accent3>
          <a:srgbClr val="ACB3C1"/>
        </a:accent3>
        <a:accent4>
          <a:srgbClr val="DADADA"/>
        </a:accent4>
        <a:accent5>
          <a:srgbClr val="AACACA"/>
        </a:accent5>
        <a:accent6>
          <a:srgbClr val="2D5C8A"/>
        </a:accent6>
        <a:hlink>
          <a:srgbClr val="00CC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6">
        <a:dk1>
          <a:srgbClr val="080808"/>
        </a:dk1>
        <a:lt1>
          <a:srgbClr val="FFFFFF"/>
        </a:lt1>
        <a:dk2>
          <a:srgbClr val="4D4D4D"/>
        </a:dk2>
        <a:lt2>
          <a:srgbClr val="FFFFFF"/>
        </a:lt2>
        <a:accent1>
          <a:srgbClr val="666699"/>
        </a:accent1>
        <a:accent2>
          <a:srgbClr val="3366CC"/>
        </a:accent2>
        <a:accent3>
          <a:srgbClr val="B2B2B2"/>
        </a:accent3>
        <a:accent4>
          <a:srgbClr val="DADADA"/>
        </a:accent4>
        <a:accent5>
          <a:srgbClr val="B8B8CA"/>
        </a:accent5>
        <a:accent6>
          <a:srgbClr val="2D5CB9"/>
        </a:accent6>
        <a:hlink>
          <a:srgbClr val="00C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xtured 7">
        <a:dk1>
          <a:srgbClr val="000000"/>
        </a:dk1>
        <a:lt1>
          <a:srgbClr val="DBDAC2"/>
        </a:lt1>
        <a:dk2>
          <a:srgbClr val="827F4C"/>
        </a:dk2>
        <a:lt2>
          <a:srgbClr val="C0BC94"/>
        </a:lt2>
        <a:accent1>
          <a:srgbClr val="AAA578"/>
        </a:accent1>
        <a:accent2>
          <a:srgbClr val="A2A4AC"/>
        </a:accent2>
        <a:accent3>
          <a:srgbClr val="EAEADD"/>
        </a:accent3>
        <a:accent4>
          <a:srgbClr val="000000"/>
        </a:accent4>
        <a:accent5>
          <a:srgbClr val="D2CFBE"/>
        </a:accent5>
        <a:accent6>
          <a:srgbClr val="92949B"/>
        </a:accent6>
        <a:hlink>
          <a:srgbClr val="5B8800"/>
        </a:hlink>
        <a:folHlink>
          <a:srgbClr val="68653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xtured 8">
        <a:dk1>
          <a:srgbClr val="000000"/>
        </a:dk1>
        <a:lt1>
          <a:srgbClr val="DCE8F4"/>
        </a:lt1>
        <a:dk2>
          <a:srgbClr val="7B9CB5"/>
        </a:dk2>
        <a:lt2>
          <a:srgbClr val="969696"/>
        </a:lt2>
        <a:accent1>
          <a:srgbClr val="FFFFFF"/>
        </a:accent1>
        <a:accent2>
          <a:srgbClr val="00BAB6"/>
        </a:accent2>
        <a:accent3>
          <a:srgbClr val="EBF2F8"/>
        </a:accent3>
        <a:accent4>
          <a:srgbClr val="000000"/>
        </a:accent4>
        <a:accent5>
          <a:srgbClr val="FFFFFF"/>
        </a:accent5>
        <a:accent6>
          <a:srgbClr val="00A8A5"/>
        </a:accent6>
        <a:hlink>
          <a:srgbClr val="8A8AD8"/>
        </a:hlink>
        <a:folHlink>
          <a:srgbClr val="24249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Teamwork</Template>
  <TotalTime>21974</TotalTime>
  <Words>1032</Words>
  <Application>Microsoft Office PowerPoint</Application>
  <PresentationFormat>On-screen Show (4:3)</PresentationFormat>
  <Paragraphs>262</Paragraphs>
  <Slides>24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27" baseType="lpstr">
      <vt:lpstr>Textured</vt:lpstr>
      <vt:lpstr>Equation</vt:lpstr>
      <vt:lpstr>Microsoft Equation 3.0</vt:lpstr>
      <vt:lpstr>Nonlocal Field Theories &amp; Gravity </vt:lpstr>
      <vt:lpstr>My Collaborators</vt:lpstr>
      <vt:lpstr>My Motivation</vt:lpstr>
      <vt:lpstr>Outline</vt:lpstr>
      <vt:lpstr>Stringy Inspiration</vt:lpstr>
      <vt:lpstr>Slide 6</vt:lpstr>
      <vt:lpstr>Interesting Properties</vt:lpstr>
      <vt:lpstr>Applications</vt:lpstr>
      <vt:lpstr>Insights into String Theory</vt:lpstr>
      <vt:lpstr>2-loop &amp; Thermal Duality </vt:lpstr>
      <vt:lpstr>Slide 11</vt:lpstr>
      <vt:lpstr>Summary</vt:lpstr>
      <vt:lpstr>Nonlocal Gravity</vt:lpstr>
      <vt:lpstr>Ghosts</vt:lpstr>
      <vt:lpstr>Ghostfree Gravity</vt:lpstr>
      <vt:lpstr>Slide 16</vt:lpstr>
      <vt:lpstr>Slide 17</vt:lpstr>
      <vt:lpstr>Slide 18</vt:lpstr>
      <vt:lpstr>Slide 19</vt:lpstr>
      <vt:lpstr>Slide 20</vt:lpstr>
      <vt:lpstr>Exact Solutions</vt:lpstr>
      <vt:lpstr>Conclusions</vt:lpstr>
      <vt:lpstr>Interesting Properties</vt:lpstr>
      <vt:lpstr>Slide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Stringy Dark Energy and Cosmic Coincidence</dc:title>
  <dc:creator>Tirthabir Biswas</dc:creator>
  <cp:lastModifiedBy>tirtho</cp:lastModifiedBy>
  <cp:revision>1054</cp:revision>
  <dcterms:created xsi:type="dcterms:W3CDTF">2005-01-11T05:34:04Z</dcterms:created>
  <dcterms:modified xsi:type="dcterms:W3CDTF">2012-06-14T14:32:56Z</dcterms:modified>
</cp:coreProperties>
</file>