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1"/>
  </p:sldMasterIdLst>
  <p:notesMasterIdLst>
    <p:notesMasterId r:id="rId26"/>
  </p:notesMasterIdLst>
  <p:sldIdLst>
    <p:sldId id="340" r:id="rId2"/>
    <p:sldId id="467" r:id="rId3"/>
    <p:sldId id="455" r:id="rId4"/>
    <p:sldId id="419" r:id="rId5"/>
    <p:sldId id="460" r:id="rId6"/>
    <p:sldId id="461" r:id="rId7"/>
    <p:sldId id="468" r:id="rId8"/>
    <p:sldId id="423" r:id="rId9"/>
    <p:sldId id="462" r:id="rId10"/>
    <p:sldId id="463" r:id="rId11"/>
    <p:sldId id="464" r:id="rId12"/>
    <p:sldId id="466" r:id="rId13"/>
    <p:sldId id="420" r:id="rId14"/>
    <p:sldId id="445" r:id="rId15"/>
    <p:sldId id="446" r:id="rId16"/>
    <p:sldId id="469" r:id="rId17"/>
    <p:sldId id="470" r:id="rId18"/>
    <p:sldId id="447" r:id="rId19"/>
    <p:sldId id="448" r:id="rId20"/>
    <p:sldId id="451" r:id="rId21"/>
    <p:sldId id="449" r:id="rId22"/>
    <p:sldId id="457" r:id="rId23"/>
    <p:sldId id="424" r:id="rId24"/>
    <p:sldId id="458" r:id="rId25"/>
  </p:sldIdLst>
  <p:sldSz cx="9144000" cy="6858000" type="screen4x3"/>
  <p:notesSz cx="68580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00"/>
    <a:srgbClr val="3025C1"/>
    <a:srgbClr val="2B21AF"/>
    <a:srgbClr val="CC99FF"/>
    <a:srgbClr val="F0411E"/>
    <a:srgbClr val="FFFF99"/>
    <a:srgbClr val="00CCFF"/>
    <a:srgbClr val="9FFFCA"/>
    <a:srgbClr val="69FFAD"/>
    <a:srgbClr val="ABDB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16" autoAdjust="0"/>
    <p:restoredTop sz="94660"/>
  </p:normalViewPr>
  <p:slideViewPr>
    <p:cSldViewPr>
      <p:cViewPr varScale="1">
        <p:scale>
          <a:sx n="71" d="100"/>
          <a:sy n="71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38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44965-8943-43FE-A1C1-FB35140F4757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81038"/>
            <a:ext cx="4540250" cy="3405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3238"/>
            <a:ext cx="5486400" cy="408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95040-CF76-4C96-8DCD-75B58F8FA0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688975"/>
            <a:ext cx="4537075" cy="34036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12404"/>
            <a:ext cx="5486400" cy="4086939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0C03D-9760-446E-B80F-AB5C3E1C7AB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95040-CF76-4C96-8DCD-75B58F8FA09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0C03D-9760-446E-B80F-AB5C3E1C7AB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0C03D-9760-446E-B80F-AB5C3E1C7AB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0C03D-9760-446E-B80F-AB5C3E1C7AB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0C03D-9760-446E-B80F-AB5C3E1C7AB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0C03D-9760-446E-B80F-AB5C3E1C7AB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0C03D-9760-446E-B80F-AB5C3E1C7AB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0C03D-9760-446E-B80F-AB5C3E1C7AB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0C03D-9760-446E-B80F-AB5C3E1C7AB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0C03D-9760-446E-B80F-AB5C3E1C7AB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139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713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713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DA850CC-3BBA-41B8-A31D-C27DDB2A4E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CE69B-3E5B-47C5-929D-EFA1FA040C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F9848-A777-4A7B-86CD-6BB3FAC6CB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1148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4BFE94B-3DE3-478A-B1EA-0F32FA7DC4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6E0E93-1EBC-47B1-B54F-AA1AE3F735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6A3E439-FABE-40DA-8788-9239CC7807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339E3-A6B2-4D60-B9BA-DFA60E8A6B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5CD41-6E00-486E-8EC4-2FB7CC0425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10D41-25F7-40C8-8993-D10A1C466A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E352D1-FFAF-4B93-A9B7-4541C8A77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13022-8B15-483C-A0BE-171E51DC6F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AEB57-2CC3-4406-A089-6E7E9070BA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02FEB-CF39-4349-942F-C660DEC580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44477-7461-4993-BE14-5D07FED348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70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70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70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fld id="{07820FCE-F89C-4905-A3D6-6706D21D89B1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  <p:sldLayoutId id="2147483892" r:id="rId13"/>
    <p:sldLayoutId id="2147483893" r:id="rId14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31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image" Target="../media/image8.jpeg"/><Relationship Id="rId9" Type="http://schemas.openxmlformats.org/officeDocument/2006/relationships/oleObject" Target="../embeddings/oleObject3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3.wmf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1874" name="Picture 2" descr="http://www.chinesevernaculararchitecture.com/wp-content/uploads/2007/11/2060542198_30f38a3718_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" y="0"/>
            <a:ext cx="9136859" cy="685800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762000"/>
            <a:ext cx="7848600" cy="5943600"/>
          </a:xfrm>
        </p:spPr>
        <p:txBody>
          <a:bodyPr lIns="90000" tIns="46800" rIns="90000" bIns="46800" rtlCol="0">
            <a:normAutofit/>
          </a:bodyPr>
          <a:lstStyle/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800" b="1" dirty="0" smtClean="0"/>
          </a:p>
          <a:p>
            <a:pPr fontAlgn="auto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800" b="1" dirty="0" smtClean="0"/>
              <a:t>Perimeter Institute                                 </a:t>
            </a:r>
            <a:r>
              <a:rPr lang="en-US" sz="2800" b="1" dirty="0" smtClean="0">
                <a:effectLst/>
              </a:rPr>
              <a:t> 2012</a:t>
            </a:r>
          </a:p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800" u="sng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800" b="1" u="sng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800" b="1" u="sng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800" b="1" u="sng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800" b="1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800" b="1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800" b="1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800" b="1" dirty="0" err="1" smtClean="0">
                <a:effectLst/>
              </a:rPr>
              <a:t>Tirtho</a:t>
            </a:r>
            <a:r>
              <a:rPr lang="en-US" sz="2800" b="1" dirty="0" smtClean="0">
                <a:effectLst/>
              </a:rPr>
              <a:t> </a:t>
            </a:r>
            <a:r>
              <a:rPr lang="en-US" sz="2800" b="1" dirty="0" err="1" smtClean="0">
                <a:effectLst/>
              </a:rPr>
              <a:t>Biswas</a:t>
            </a:r>
            <a:endParaRPr lang="en-US" sz="2800" b="1" dirty="0" smtClean="0"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 smtClean="0">
              <a:solidFill>
                <a:schemeClr val="bg1"/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45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800" dirty="0" smtClean="0">
              <a:solidFill>
                <a:schemeClr val="bg1"/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45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800" dirty="0" smtClean="0">
              <a:solidFill>
                <a:schemeClr val="bg1"/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45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800" dirty="0" smtClean="0">
              <a:solidFill>
                <a:schemeClr val="bg1"/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800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800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algn="l" fontAlgn="auto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800" dirty="0" smtClean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5410200"/>
            <a:ext cx="3200400" cy="120032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                   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600200"/>
          </a:xfrm>
          <a:effectLst/>
        </p:spPr>
        <p:txBody>
          <a:bodyPr lIns="90000" tIns="46800" rIns="90000" bIns="4680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3800" b="1" dirty="0" smtClean="0">
                <a:solidFill>
                  <a:srgbClr val="FF0000"/>
                </a:solidFill>
                <a:effectLst/>
              </a:rPr>
              <a:t>Nonlocal Field Theories &amp; Gravity</a:t>
            </a:r>
            <a:r>
              <a:rPr lang="en-US" sz="3800" b="1" u="sng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800" b="1" u="sng" dirty="0" smtClean="0">
                <a:solidFill>
                  <a:schemeClr val="tx1"/>
                </a:solidFill>
                <a:effectLst/>
              </a:rPr>
            </a:br>
            <a:endParaRPr lang="en-US" sz="3800" u="sng" dirty="0" smtClean="0">
              <a:solidFill>
                <a:schemeClr val="tx1"/>
              </a:solidFill>
            </a:endParaRPr>
          </a:p>
        </p:txBody>
      </p:sp>
      <p:pic>
        <p:nvPicPr>
          <p:cNvPr id="6" name="Picture 5" descr="logomaroon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24200" y="5486400"/>
            <a:ext cx="3040116" cy="9906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2loopsp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685800"/>
            <a:ext cx="5041900" cy="7239000"/>
          </a:xfrm>
          <a:prstGeom prst="rect">
            <a:avLst/>
          </a:prstGeom>
          <a:noFill/>
        </p:spPr>
      </p:pic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1827213" y="2984500"/>
          <a:ext cx="4767262" cy="1141413"/>
        </p:xfrm>
        <a:graphic>
          <a:graphicData uri="http://schemas.openxmlformats.org/presentationml/2006/ole">
            <p:oleObj spid="_x0000_s1305602" name="Equation" r:id="rId5" imgW="2387520" imgH="571320" progId="Equation.3">
              <p:embed/>
            </p:oleObj>
          </a:graphicData>
        </a:graphic>
      </p:graphicFrame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7315200" y="2286000"/>
            <a:ext cx="792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33FF"/>
                </a:solidFill>
              </a:rPr>
              <a:t>p=3 </a:t>
            </a:r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762000" y="3581400"/>
            <a:ext cx="381000" cy="0"/>
          </a:xfrm>
          <a:prstGeom prst="line">
            <a:avLst/>
          </a:prstGeom>
          <a:noFill/>
          <a:ln w="9525">
            <a:solidFill>
              <a:srgbClr val="9900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2301" name="Object 13"/>
          <p:cNvGraphicFramePr>
            <a:graphicFrameLocks noChangeAspect="1"/>
          </p:cNvGraphicFramePr>
          <p:nvPr/>
        </p:nvGraphicFramePr>
        <p:xfrm>
          <a:off x="1905000" y="4318000"/>
          <a:ext cx="3529013" cy="1879600"/>
        </p:xfrm>
        <a:graphic>
          <a:graphicData uri="http://schemas.openxmlformats.org/presentationml/2006/ole">
            <p:oleObj spid="_x0000_s1305603" name="Equation" r:id="rId6" imgW="1765080" imgH="939600" progId="Equation.3">
              <p:embed/>
            </p:oleObj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2-loop &amp; Thermal Duality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144963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solidFill>
                  <a:srgbClr val="3333FF"/>
                </a:solidFill>
              </a:rPr>
              <a:t> Compute Feynman diagrams</a:t>
            </a:r>
            <a:endParaRPr lang="en-US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Sfun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-3505200"/>
            <a:ext cx="7556500" cy="8610600"/>
          </a:xfrm>
          <a:prstGeom prst="rect">
            <a:avLst/>
          </a:prstGeom>
          <a:noFill/>
        </p:spPr>
      </p:pic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2806700" y="5257800"/>
          <a:ext cx="3529013" cy="914400"/>
        </p:xfrm>
        <a:graphic>
          <a:graphicData uri="http://schemas.openxmlformats.org/presentationml/2006/ole">
            <p:oleObj spid="_x0000_s1306626" name="Equation" r:id="rId5" imgW="1765080" imgH="457200" progId="Equation.3">
              <p:embed/>
            </p:oleObj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3540125" y="265113"/>
          <a:ext cx="2174875" cy="649287"/>
        </p:xfrm>
        <a:graphic>
          <a:graphicData uri="http://schemas.openxmlformats.org/presentationml/2006/ole">
            <p:oleObj spid="_x0000_s1306627" name="Equation" r:id="rId6" imgW="1447560" imgH="431640" progId="Equation.3">
              <p:embed/>
            </p:oleObj>
          </a:graphicData>
        </a:graphic>
      </p:graphicFrame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306628" name="Equation" r:id="rId7" imgW="114120" imgH="215640" progId="Equation.3">
              <p:embed/>
            </p:oleObj>
          </a:graphicData>
        </a:graphic>
      </p:graphicFrame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6705600" y="2514600"/>
          <a:ext cx="1430338" cy="382588"/>
        </p:xfrm>
        <a:graphic>
          <a:graphicData uri="http://schemas.openxmlformats.org/presentationml/2006/ole">
            <p:oleObj spid="_x0000_s1306629" name="Equation" r:id="rId8" imgW="952200" imgH="253800" progId="Equation.3">
              <p:embed/>
            </p:oleObj>
          </a:graphicData>
        </a:graphic>
      </p:graphicFrame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3352800" y="9144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5791200" y="28956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867400" y="304800"/>
            <a:ext cx="29388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Stiff-fluid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Hagedorn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Phase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[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Atick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&amp; Witten]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05182" y="3200400"/>
            <a:ext cx="26725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Matter dominated Phase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[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Vafa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Tseytlin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  <a:effectLst/>
              </a:rPr>
              <a:t>Summary</a:t>
            </a:r>
            <a:endParaRPr lang="en-US" b="1" u="sng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FF"/>
                </a:solidFill>
              </a:rPr>
              <a:t>Infinite series higher derivative actions pop out in string theory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FF"/>
                </a:solidFill>
              </a:rPr>
              <a:t>They seem to be consistent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FF"/>
                </a:solidFill>
              </a:rPr>
              <a:t>Have novel properties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FF"/>
                </a:solidFill>
              </a:rPr>
              <a:t>Have applications in String Theory, particle Physics &amp; Cosmology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FF"/>
                </a:solidFill>
              </a:rPr>
              <a:t>Lot’s to be done!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Nonlocal Gravity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1148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</a:rPr>
              <a:t>Can Nonlocal higher derivative terms be free from ghosts?</a:t>
            </a:r>
          </a:p>
          <a:p>
            <a:pPr>
              <a:buClrTx/>
              <a:buFont typeface="Wingdings" pitchFamily="2" charset="2"/>
              <a:buChar char="Ø"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</a:rPr>
              <a:t>Can they address the singularity problems in GR ?</a:t>
            </a:r>
          </a:p>
          <a:p>
            <a:pPr>
              <a:buClrTx/>
              <a:buFont typeface="Wingdings" pitchFamily="2" charset="2"/>
              <a:buChar char="Ø"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</a:rPr>
              <a:t>What about quantum loops? </a:t>
            </a:r>
            <a:r>
              <a:rPr lang="en-US" sz="2000" dirty="0" smtClean="0">
                <a:solidFill>
                  <a:srgbClr val="000000"/>
                </a:solidFill>
              </a:rPr>
              <a:t>[Moffat, Modesto…]</a:t>
            </a:r>
          </a:p>
          <a:p>
            <a:pPr lvl="1">
              <a:buClrTx/>
            </a:pPr>
            <a:r>
              <a:rPr lang="en-US" sz="2000" dirty="0" err="1" smtClean="0">
                <a:solidFill>
                  <a:srgbClr val="3025C1"/>
                </a:solidFill>
              </a:rPr>
              <a:t>Stelle</a:t>
            </a:r>
            <a:r>
              <a:rPr lang="en-US" sz="2000" dirty="0" smtClean="0">
                <a:solidFill>
                  <a:srgbClr val="3025C1"/>
                </a:solidFill>
              </a:rPr>
              <a:t> demonstrated 4</a:t>
            </a:r>
            <a:r>
              <a:rPr lang="en-US" sz="2000" baseline="30000" dirty="0" smtClean="0">
                <a:solidFill>
                  <a:srgbClr val="3025C1"/>
                </a:solidFill>
              </a:rPr>
              <a:t>th</a:t>
            </a:r>
            <a:r>
              <a:rPr lang="en-US" sz="2000" dirty="0" smtClean="0">
                <a:solidFill>
                  <a:srgbClr val="3025C1"/>
                </a:solidFill>
              </a:rPr>
              <a:t> order gravity to be </a:t>
            </a:r>
            <a:r>
              <a:rPr lang="en-US" sz="2000" dirty="0" err="1" smtClean="0">
                <a:solidFill>
                  <a:srgbClr val="3025C1"/>
                </a:solidFill>
              </a:rPr>
              <a:t>renormalizable</a:t>
            </a:r>
            <a:r>
              <a:rPr lang="en-US" sz="2000" dirty="0" smtClean="0">
                <a:solidFill>
                  <a:srgbClr val="3025C1"/>
                </a:solidFill>
              </a:rPr>
              <a:t> (1977),  but it has ghosts</a:t>
            </a:r>
            <a:endParaRPr lang="en-US" sz="2000" dirty="0">
              <a:solidFill>
                <a:srgbClr val="3025C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Ghosts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From Scalars to Gravity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The metric has 6 degrees (graviton, vector, and two scalars)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Gauge symmetry is subtle, some ghosts are allowed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Several Classical (time dependent) backgrounds. </a:t>
            </a:r>
            <a:endParaRPr lang="en-US" sz="2400" dirty="0">
              <a:solidFill>
                <a:srgbClr val="3025C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b="1" u="sng" dirty="0" err="1" smtClean="0">
                <a:solidFill>
                  <a:srgbClr val="FF0000"/>
                </a:solidFill>
              </a:rPr>
              <a:t>Ghostfree</a:t>
            </a:r>
            <a:r>
              <a:rPr lang="en-US" b="1" u="sng" dirty="0" smtClean="0">
                <a:solidFill>
                  <a:srgbClr val="FF0000"/>
                </a:solidFill>
              </a:rPr>
              <a:t> Gravity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rgbClr val="7030A0"/>
                </a:solidFill>
              </a:rPr>
              <a:t>Free from ghosts in </a:t>
            </a:r>
            <a:r>
              <a:rPr lang="en-US" sz="2800" b="1" dirty="0" err="1" smtClean="0">
                <a:solidFill>
                  <a:srgbClr val="7030A0"/>
                </a:solidFill>
              </a:rPr>
              <a:t>Minkowski</a:t>
            </a:r>
            <a:r>
              <a:rPr lang="en-US" sz="2800" b="1" dirty="0" smtClean="0">
                <a:solidFill>
                  <a:srgbClr val="7030A0"/>
                </a:solidFill>
              </a:rPr>
              <a:t> vacuum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</a:rPr>
              <a:t>Only interested in quadratic action </a:t>
            </a:r>
            <a:r>
              <a:rPr lang="en-US" sz="1400" dirty="0" smtClean="0">
                <a:solidFill>
                  <a:srgbClr val="000000"/>
                </a:solidFill>
                <a:effectLst/>
              </a:rPr>
              <a:t>[with </a:t>
            </a:r>
            <a:r>
              <a:rPr lang="en-US" sz="1400" dirty="0" err="1" smtClean="0">
                <a:solidFill>
                  <a:srgbClr val="000000"/>
                </a:solidFill>
                <a:effectLst/>
              </a:rPr>
              <a:t>Mazumdar</a:t>
            </a:r>
            <a:r>
              <a:rPr lang="en-US" sz="1400" dirty="0" smtClean="0">
                <a:solidFill>
                  <a:srgbClr val="000000"/>
                </a:solidFill>
                <a:effectLst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effectLst/>
              </a:rPr>
              <a:t>Koivisto</a:t>
            </a:r>
            <a:r>
              <a:rPr lang="en-US" sz="1400" dirty="0" smtClean="0">
                <a:solidFill>
                  <a:srgbClr val="000000"/>
                </a:solidFill>
                <a:effectLst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effectLst/>
              </a:rPr>
              <a:t>Gerwick</a:t>
            </a:r>
            <a:r>
              <a:rPr lang="en-US" sz="1400" dirty="0" smtClean="0">
                <a:solidFill>
                  <a:srgbClr val="000000"/>
                </a:solidFill>
                <a:effectLst/>
              </a:rPr>
              <a:t>, 2012 PRL]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Tx/>
              <a:buNone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</a:rPr>
              <a:t>Naively 14 combinations possible 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None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None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</a:rPr>
              <a:t>Covariant derivatives must be </a:t>
            </a:r>
            <a:r>
              <a:rPr lang="en-US" sz="2200" dirty="0" err="1" smtClean="0">
                <a:solidFill>
                  <a:srgbClr val="3025C1"/>
                </a:solidFill>
              </a:rPr>
              <a:t>Minkowski</a:t>
            </a:r>
            <a:r>
              <a:rPr lang="en-US" sz="2200" dirty="0" smtClean="0">
                <a:solidFill>
                  <a:srgbClr val="3025C1"/>
                </a:solidFill>
              </a:rPr>
              <a:t>, only 2 arbitrary fns 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95600" y="2057400"/>
          <a:ext cx="3787775" cy="1239838"/>
        </p:xfrm>
        <a:graphic>
          <a:graphicData uri="http://schemas.openxmlformats.org/presentationml/2006/ole">
            <p:oleObj spid="_x0000_s1269761" name="Equation" r:id="rId3" imgW="2603160" imgH="850680" progId="Equation.3">
              <p:embed/>
            </p:oleObj>
          </a:graphicData>
        </a:graphic>
      </p:graphicFrame>
      <p:pic>
        <p:nvPicPr>
          <p:cNvPr id="12697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201" y="4038600"/>
            <a:ext cx="8774349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105400"/>
          </a:xfrm>
        </p:spPr>
        <p:txBody>
          <a:bodyPr/>
          <a:lstStyle/>
          <a:p>
            <a:pPr>
              <a:buClrTx/>
              <a:buNone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</a:rPr>
              <a:t>Using </a:t>
            </a:r>
          </a:p>
          <a:p>
            <a:pPr marL="800100" lvl="1" indent="-342900">
              <a:buClrTx/>
              <a:buFont typeface="+mj-lt"/>
              <a:buAutoNum type="alphaLcPeriod"/>
            </a:pPr>
            <a:r>
              <a:rPr lang="en-US" sz="2000" dirty="0" smtClean="0">
                <a:solidFill>
                  <a:srgbClr val="000000"/>
                </a:solidFill>
                <a:effectLst/>
              </a:rPr>
              <a:t>Bianchi identities</a:t>
            </a:r>
          </a:p>
          <a:p>
            <a:pPr marL="800100" lvl="1" indent="-342900">
              <a:buClrTx/>
              <a:buFont typeface="+mj-lt"/>
              <a:buAutoNum type="alphaLcPeriod"/>
            </a:pPr>
            <a:r>
              <a:rPr lang="en-US" sz="2000" dirty="0" err="1" smtClean="0">
                <a:solidFill>
                  <a:srgbClr val="000000"/>
                </a:solidFill>
                <a:effectLst/>
              </a:rPr>
              <a:t>antisymmetric</a:t>
            </a:r>
            <a:r>
              <a:rPr lang="en-US" sz="2000" dirty="0" smtClean="0">
                <a:solidFill>
                  <a:srgbClr val="000000"/>
                </a:solidFill>
                <a:effectLst/>
              </a:rPr>
              <a:t> properties of </a:t>
            </a:r>
            <a:r>
              <a:rPr lang="en-US" sz="2000" dirty="0" err="1" smtClean="0">
                <a:solidFill>
                  <a:srgbClr val="000000"/>
                </a:solidFill>
                <a:effectLst/>
              </a:rPr>
              <a:t>Reimann</a:t>
            </a:r>
            <a:r>
              <a:rPr lang="en-US" sz="2000" dirty="0" smtClean="0">
                <a:solidFill>
                  <a:srgbClr val="000000"/>
                </a:solidFill>
                <a:effectLst/>
              </a:rPr>
              <a:t> &amp; </a:t>
            </a:r>
          </a:p>
          <a:p>
            <a:pPr marL="800100" lvl="1" indent="-342900">
              <a:buClrTx/>
              <a:buFont typeface="+mj-lt"/>
              <a:buAutoNum type="alphaLcPeriod"/>
            </a:pPr>
            <a:r>
              <a:rPr lang="en-US" sz="2000" dirty="0" err="1" smtClean="0">
                <a:solidFill>
                  <a:srgbClr val="000000"/>
                </a:solidFill>
                <a:effectLst/>
              </a:rPr>
              <a:t>commutator</a:t>
            </a:r>
            <a:r>
              <a:rPr lang="en-US" sz="2000" dirty="0" smtClean="0">
                <a:solidFill>
                  <a:srgbClr val="000000"/>
                </a:solidFill>
                <a:effectLst/>
              </a:rPr>
              <a:t> of covariant derivatives</a:t>
            </a:r>
          </a:p>
          <a:p>
            <a:pPr>
              <a:buClrTx/>
              <a:buNone/>
            </a:pPr>
            <a:r>
              <a:rPr lang="en-US" sz="2200" dirty="0" smtClean="0">
                <a:solidFill>
                  <a:srgbClr val="3025C1"/>
                </a:solidFill>
              </a:rPr>
              <a:t>    only 3 linearly independent combinations survive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None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</a:rPr>
              <a:t>Some stringy calculations suggests the Gauss-Bonnet term</a:t>
            </a:r>
            <a:endParaRPr lang="en-US" sz="2200" dirty="0" smtClean="0">
              <a:solidFill>
                <a:srgbClr val="3025C1"/>
              </a:solidFill>
            </a:endParaRPr>
          </a:p>
          <a:p>
            <a:endParaRPr lang="en-US" dirty="0"/>
          </a:p>
        </p:txBody>
      </p:sp>
      <p:graphicFrame>
        <p:nvGraphicFramePr>
          <p:cNvPr id="1269762" name="Object 2"/>
          <p:cNvGraphicFramePr>
            <a:graphicFrameLocks noChangeAspect="1"/>
          </p:cNvGraphicFramePr>
          <p:nvPr/>
        </p:nvGraphicFramePr>
        <p:xfrm>
          <a:off x="609600" y="3124200"/>
          <a:ext cx="7829550" cy="533400"/>
        </p:xfrm>
        <a:graphic>
          <a:graphicData uri="http://schemas.openxmlformats.org/presentationml/2006/ole">
            <p:oleObj spid="_x0000_s1345539" name="Equation" r:id="rId3" imgW="4101840" imgH="279360" progId="Equation.3">
              <p:embed/>
            </p:oleObj>
          </a:graphicData>
        </a:graphic>
      </p:graphicFrame>
      <p:graphicFrame>
        <p:nvGraphicFramePr>
          <p:cNvPr id="1345541" name="Object 2"/>
          <p:cNvGraphicFramePr>
            <a:graphicFrameLocks noChangeAspect="1"/>
          </p:cNvGraphicFramePr>
          <p:nvPr/>
        </p:nvGraphicFramePr>
        <p:xfrm>
          <a:off x="609600" y="4735513"/>
          <a:ext cx="7635875" cy="1552575"/>
        </p:xfrm>
        <a:graphic>
          <a:graphicData uri="http://schemas.openxmlformats.org/presentationml/2006/ole">
            <p:oleObj spid="_x0000_s1345541" name="Equation" r:id="rId4" imgW="4000320" imgH="81252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69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69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4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4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3025C1"/>
                </a:solidFill>
              </a:rPr>
              <a:t>Covariant derivatives must be </a:t>
            </a:r>
            <a:r>
              <a:rPr lang="en-US" sz="2800" dirty="0" err="1" smtClean="0">
                <a:solidFill>
                  <a:srgbClr val="3025C1"/>
                </a:solidFill>
              </a:rPr>
              <a:t>Minkowski</a:t>
            </a:r>
            <a:endParaRPr lang="en-US" sz="28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8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8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8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800" dirty="0" smtClean="0">
              <a:solidFill>
                <a:srgbClr val="3025C1"/>
              </a:solidFill>
            </a:endParaRPr>
          </a:p>
          <a:p>
            <a:pPr lvl="1">
              <a:buClrTx/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</a:rPr>
              <a:t>a </a:t>
            </a:r>
            <a:r>
              <a:rPr lang="en-US" sz="2400" dirty="0" smtClean="0">
                <a:solidFill>
                  <a:srgbClr val="000000"/>
                </a:solidFill>
              </a:rPr>
              <a:t>+ b = 0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</a:rPr>
              <a:t>c + d = 0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</a:rPr>
              <a:t>a + c + f = 0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3025C1"/>
                </a:solidFill>
              </a:rPr>
              <a:t>Follows from conservation of stress energy tensor </a:t>
            </a:r>
            <a:endParaRPr lang="en-US" sz="2800" dirty="0">
              <a:solidFill>
                <a:srgbClr val="3025C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352800" y="5334000"/>
          <a:ext cx="2889250" cy="666750"/>
        </p:xfrm>
        <a:graphic>
          <a:graphicData uri="http://schemas.openxmlformats.org/presentationml/2006/ole">
            <p:oleObj spid="_x0000_s1360897" name="Equation" r:id="rId3" imgW="1155600" imgH="266400" progId="Equation.3">
              <p:embed/>
            </p:oleObj>
          </a:graphicData>
        </a:graphic>
      </p:graphicFrame>
      <p:graphicFrame>
        <p:nvGraphicFramePr>
          <p:cNvPr id="1360898" name="Object 3"/>
          <p:cNvGraphicFramePr>
            <a:graphicFrameLocks noChangeAspect="1"/>
          </p:cNvGraphicFramePr>
          <p:nvPr/>
        </p:nvGraphicFramePr>
        <p:xfrm>
          <a:off x="1219200" y="1219200"/>
          <a:ext cx="7221538" cy="1722438"/>
        </p:xfrm>
        <a:graphic>
          <a:graphicData uri="http://schemas.openxmlformats.org/presentationml/2006/ole">
            <p:oleObj spid="_x0000_s1360898" name="Equation" r:id="rId4" imgW="3936960" imgH="93960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6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0"/>
            <a:ext cx="8229600" cy="56388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By inverting Field equations we obtain the propagators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Decouple the different </a:t>
            </a:r>
            <a:r>
              <a:rPr lang="en-US" sz="2400" dirty="0" err="1" smtClean="0">
                <a:solidFill>
                  <a:srgbClr val="3025C1"/>
                </a:solidFill>
              </a:rPr>
              <a:t>multiplets</a:t>
            </a:r>
            <a:r>
              <a:rPr lang="en-US" sz="2400" dirty="0" smtClean="0">
                <a:solidFill>
                  <a:srgbClr val="3025C1"/>
                </a:solidFill>
              </a:rPr>
              <a:t> using projection operators,                    </a:t>
            </a:r>
            <a:r>
              <a:rPr lang="en-US" sz="1600" dirty="0" smtClean="0">
                <a:solidFill>
                  <a:srgbClr val="000000"/>
                </a:solidFill>
              </a:rPr>
              <a:t>[van </a:t>
            </a:r>
            <a:r>
              <a:rPr lang="en-US" sz="1600" dirty="0" err="1" smtClean="0">
                <a:solidFill>
                  <a:srgbClr val="000000"/>
                </a:solidFill>
              </a:rPr>
              <a:t>Nieuwenhuizen</a:t>
            </a:r>
            <a:r>
              <a:rPr lang="en-US" sz="1600" dirty="0" smtClean="0">
                <a:solidFill>
                  <a:srgbClr val="000000"/>
                </a:solidFill>
              </a:rPr>
              <a:t>]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Bianchi identities dictates the propagator is of the form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 lvl="1">
              <a:buClrTx/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FF0000"/>
                </a:solidFill>
              </a:rPr>
              <a:t>In GR a = c = 1, scalar ghost cancels the longitudinal mode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FF0000"/>
                </a:solidFill>
              </a:rPr>
              <a:t>a has to be an entire function, otherwise </a:t>
            </a:r>
            <a:r>
              <a:rPr lang="en-US" sz="2000" dirty="0" err="1" smtClean="0">
                <a:solidFill>
                  <a:srgbClr val="FF0000"/>
                </a:solidFill>
              </a:rPr>
              <a:t>Weyl</a:t>
            </a:r>
            <a:r>
              <a:rPr lang="en-US" sz="2000" dirty="0" smtClean="0">
                <a:solidFill>
                  <a:srgbClr val="FF0000"/>
                </a:solidFill>
              </a:rPr>
              <a:t> ghosts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FF0000"/>
                </a:solidFill>
              </a:rPr>
              <a:t>a-3c can have a single zero -&gt; f(R)/</a:t>
            </a:r>
            <a:r>
              <a:rPr lang="en-US" sz="2000" dirty="0" err="1" smtClean="0">
                <a:solidFill>
                  <a:srgbClr val="FF0000"/>
                </a:solidFill>
              </a:rPr>
              <a:t>Brans-Dicke</a:t>
            </a:r>
            <a:r>
              <a:rPr lang="en-US" sz="2000" dirty="0" smtClean="0">
                <a:solidFill>
                  <a:srgbClr val="FF0000"/>
                </a:solidFill>
              </a:rPr>
              <a:t> theory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FF0000"/>
                </a:solidFill>
              </a:rPr>
              <a:t>Exponential non-local Gravity,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38400" y="1752600"/>
          <a:ext cx="1612231" cy="457200"/>
        </p:xfrm>
        <a:graphic>
          <a:graphicData uri="http://schemas.openxmlformats.org/presentationml/2006/ole">
            <p:oleObj spid="_x0000_s1268737" name="Equation" r:id="rId3" imgW="850680" imgH="241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17625" y="3124200"/>
          <a:ext cx="6575425" cy="762000"/>
        </p:xfrm>
        <a:graphic>
          <a:graphicData uri="http://schemas.openxmlformats.org/presentationml/2006/ole">
            <p:oleObj spid="_x0000_s1268738" name="Equation" r:id="rId4" imgW="3835080" imgH="4442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34999" y="5562600"/>
          <a:ext cx="2842375" cy="914399"/>
        </p:xfrm>
        <a:graphic>
          <a:graphicData uri="http://schemas.openxmlformats.org/presentationml/2006/ole">
            <p:oleObj spid="_x0000_s1268739" name="Equation" r:id="rId5" imgW="1422360" imgH="33012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114800" y="5514233"/>
          <a:ext cx="4495799" cy="1022996"/>
        </p:xfrm>
        <a:graphic>
          <a:graphicData uri="http://schemas.openxmlformats.org/presentationml/2006/ole">
            <p:oleObj spid="_x0000_s1268740" name="Equation" r:id="rId6" imgW="2120760" imgH="48240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486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Newtonian Potentials</a:t>
            </a:r>
          </a:p>
          <a:p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endParaRPr lang="en-US" b="1" dirty="0" smtClean="0">
              <a:solidFill>
                <a:srgbClr val="7030A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Large r, reproduces gravity; small r, asymptotic freedom</a:t>
            </a: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Gravity Waves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  <a:effectLst/>
              </a:rPr>
              <a:t>Similar arguments imply nonsingular Green’s functions for </a:t>
            </a:r>
            <a:r>
              <a:rPr lang="en-US" sz="2400" dirty="0" err="1" smtClean="0">
                <a:solidFill>
                  <a:srgbClr val="3025C1"/>
                </a:solidFill>
                <a:effectLst/>
              </a:rPr>
              <a:t>quadrupole</a:t>
            </a:r>
            <a:r>
              <a:rPr lang="en-US" sz="2400" dirty="0" smtClean="0">
                <a:solidFill>
                  <a:srgbClr val="3025C1"/>
                </a:solidFill>
                <a:effectLst/>
              </a:rPr>
              <a:t> moments</a:t>
            </a:r>
            <a:endParaRPr lang="en-US" b="1" dirty="0" smtClean="0">
              <a:solidFill>
                <a:srgbClr val="7030A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9600" y="1143000"/>
          <a:ext cx="8061325" cy="561975"/>
        </p:xfrm>
        <a:graphic>
          <a:graphicData uri="http://schemas.openxmlformats.org/presentationml/2006/ole">
            <p:oleObj spid="_x0000_s1267713" name="Equation" r:id="rId3" imgW="3454200" imgH="241200" progId="Equation.3">
              <p:embed/>
            </p:oleObj>
          </a:graphicData>
        </a:graphic>
      </p:graphicFrame>
      <p:graphicFrame>
        <p:nvGraphicFramePr>
          <p:cNvPr id="1267714" name="Object 2"/>
          <p:cNvGraphicFramePr>
            <a:graphicFrameLocks noChangeAspect="1"/>
          </p:cNvGraphicFramePr>
          <p:nvPr/>
        </p:nvGraphicFramePr>
        <p:xfrm>
          <a:off x="1524000" y="1981200"/>
          <a:ext cx="5897562" cy="1066800"/>
        </p:xfrm>
        <a:graphic>
          <a:graphicData uri="http://schemas.openxmlformats.org/presentationml/2006/ole">
            <p:oleObj spid="_x0000_s1267714" name="Equation" r:id="rId4" imgW="2527200" imgH="45720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My Collaborators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N. Barnaby (U of M)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R. </a:t>
            </a:r>
            <a:r>
              <a:rPr lang="en-US" sz="2000" dirty="0" err="1" smtClean="0">
                <a:solidFill>
                  <a:srgbClr val="3025C1"/>
                </a:solidFill>
              </a:rPr>
              <a:t>Brandenberger</a:t>
            </a:r>
            <a:r>
              <a:rPr lang="en-US" sz="2000" dirty="0" smtClean="0">
                <a:solidFill>
                  <a:srgbClr val="3025C1"/>
                </a:solidFill>
              </a:rPr>
              <a:t> (McGill)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J. </a:t>
            </a:r>
            <a:r>
              <a:rPr lang="en-US" sz="2000" dirty="0" err="1" smtClean="0">
                <a:solidFill>
                  <a:srgbClr val="3025C1"/>
                </a:solidFill>
              </a:rPr>
              <a:t>Cembranos</a:t>
            </a:r>
            <a:r>
              <a:rPr lang="en-US" sz="2000" dirty="0" smtClean="0">
                <a:solidFill>
                  <a:srgbClr val="3025C1"/>
                </a:solidFill>
              </a:rPr>
              <a:t> (Madrid)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J. Cline (McGill)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M. </a:t>
            </a:r>
            <a:r>
              <a:rPr lang="en-US" sz="2000" dirty="0" err="1" smtClean="0">
                <a:solidFill>
                  <a:srgbClr val="3025C1"/>
                </a:solidFill>
              </a:rPr>
              <a:t>Grisaru</a:t>
            </a:r>
            <a:r>
              <a:rPr lang="en-US" sz="2000" dirty="0" smtClean="0">
                <a:solidFill>
                  <a:srgbClr val="3025C1"/>
                </a:solidFill>
              </a:rPr>
              <a:t> (McGill)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J. </a:t>
            </a:r>
            <a:r>
              <a:rPr lang="en-US" sz="2000" dirty="0" err="1" smtClean="0">
                <a:solidFill>
                  <a:srgbClr val="3025C1"/>
                </a:solidFill>
              </a:rPr>
              <a:t>Kapusta</a:t>
            </a:r>
            <a:r>
              <a:rPr lang="en-US" sz="2000" dirty="0" smtClean="0">
                <a:solidFill>
                  <a:srgbClr val="3025C1"/>
                </a:solidFill>
              </a:rPr>
              <a:t> (U of M)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T. </a:t>
            </a:r>
            <a:r>
              <a:rPr lang="en-US" sz="2000" dirty="0" err="1" smtClean="0">
                <a:solidFill>
                  <a:srgbClr val="3025C1"/>
                </a:solidFill>
              </a:rPr>
              <a:t>Koivisto</a:t>
            </a:r>
            <a:r>
              <a:rPr lang="en-US" sz="2000" dirty="0" smtClean="0">
                <a:solidFill>
                  <a:srgbClr val="3025C1"/>
                </a:solidFill>
              </a:rPr>
              <a:t> (Utrecht)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A. </a:t>
            </a:r>
            <a:r>
              <a:rPr lang="en-US" sz="2000" dirty="0" err="1" smtClean="0">
                <a:solidFill>
                  <a:srgbClr val="3025C1"/>
                </a:solidFill>
              </a:rPr>
              <a:t>Kosheylev</a:t>
            </a:r>
            <a:r>
              <a:rPr lang="en-US" sz="2000" dirty="0" smtClean="0">
                <a:solidFill>
                  <a:srgbClr val="3025C1"/>
                </a:solidFill>
              </a:rPr>
              <a:t> (</a:t>
            </a:r>
            <a:r>
              <a:rPr lang="en-US" sz="2000" dirty="0" err="1" smtClean="0">
                <a:solidFill>
                  <a:srgbClr val="3025C1"/>
                </a:solidFill>
              </a:rPr>
              <a:t>BrusselNs</a:t>
            </a:r>
            <a:r>
              <a:rPr lang="en-US" sz="2000" dirty="0" smtClean="0">
                <a:solidFill>
                  <a:srgbClr val="3025C1"/>
                </a:solidFill>
              </a:rPr>
              <a:t>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A. </a:t>
            </a:r>
            <a:r>
              <a:rPr lang="en-US" sz="2000" dirty="0" err="1" smtClean="0">
                <a:solidFill>
                  <a:srgbClr val="3025C1"/>
                </a:solidFill>
              </a:rPr>
              <a:t>Mazumdar</a:t>
            </a:r>
            <a:r>
              <a:rPr lang="en-US" sz="2000" dirty="0" smtClean="0">
                <a:solidFill>
                  <a:srgbClr val="3025C1"/>
                </a:solidFill>
              </a:rPr>
              <a:t> (Lancaster)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A. Reddy (U of M)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W. Siegel (Stony Brook)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S. </a:t>
            </a:r>
            <a:r>
              <a:rPr lang="en-US" sz="2000" dirty="0" err="1" smtClean="0">
                <a:solidFill>
                  <a:srgbClr val="3025C1"/>
                </a:solidFill>
              </a:rPr>
              <a:t>Vernov</a:t>
            </a:r>
            <a:r>
              <a:rPr lang="en-US" sz="2000" dirty="0" smtClean="0">
                <a:solidFill>
                  <a:srgbClr val="3025C1"/>
                </a:solidFill>
              </a:rPr>
              <a:t> (Moscow)</a:t>
            </a:r>
          </a:p>
          <a:p>
            <a:pPr>
              <a:buClrTx/>
              <a:buFont typeface="Arial" pitchFamily="34" charset="0"/>
              <a:buChar char="•"/>
            </a:pPr>
            <a:endParaRPr lang="en-US" dirty="0">
              <a:solidFill>
                <a:srgbClr val="3025C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2743200"/>
            <a:ext cx="496789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 TB, J. </a:t>
            </a:r>
            <a:r>
              <a:rPr lang="en-US" dirty="0" err="1" smtClean="0">
                <a:solidFill>
                  <a:srgbClr val="000000"/>
                </a:solidFill>
              </a:rPr>
              <a:t>Cembranos</a:t>
            </a:r>
            <a:r>
              <a:rPr lang="en-US" dirty="0" smtClean="0">
                <a:solidFill>
                  <a:srgbClr val="000000"/>
                </a:solidFill>
              </a:rPr>
              <a:t> and J. </a:t>
            </a:r>
            <a:r>
              <a:rPr lang="en-US" dirty="0" err="1" smtClean="0">
                <a:solidFill>
                  <a:srgbClr val="000000"/>
                </a:solidFill>
              </a:rPr>
              <a:t>Kapusta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 PRL 104, 021601 (2010)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  [arXiv:0910.2274 [</a:t>
            </a:r>
            <a:r>
              <a:rPr lang="en-US" dirty="0" err="1" smtClean="0">
                <a:solidFill>
                  <a:srgbClr val="000000"/>
                </a:solidFill>
              </a:rPr>
              <a:t>hep-th</a:t>
            </a:r>
            <a:r>
              <a:rPr lang="en-US" dirty="0" smtClean="0">
                <a:solidFill>
                  <a:srgbClr val="000000"/>
                </a:solidFill>
              </a:rPr>
              <a:t>]]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 TB, E. </a:t>
            </a:r>
            <a:r>
              <a:rPr lang="en-US" dirty="0" err="1" smtClean="0">
                <a:solidFill>
                  <a:srgbClr val="000000"/>
                </a:solidFill>
              </a:rPr>
              <a:t>Gerwick</a:t>
            </a:r>
            <a:r>
              <a:rPr lang="en-US" dirty="0" smtClean="0">
                <a:solidFill>
                  <a:srgbClr val="000000"/>
                </a:solidFill>
              </a:rPr>
              <a:t>, T. </a:t>
            </a:r>
            <a:r>
              <a:rPr lang="en-US" dirty="0" err="1" smtClean="0">
                <a:solidFill>
                  <a:srgbClr val="000000"/>
                </a:solidFill>
              </a:rPr>
              <a:t>Koivisto</a:t>
            </a:r>
            <a:r>
              <a:rPr lang="en-US" dirty="0" smtClean="0">
                <a:solidFill>
                  <a:srgbClr val="000000"/>
                </a:solidFill>
              </a:rPr>
              <a:t> and A. </a:t>
            </a:r>
            <a:r>
              <a:rPr lang="en-US" dirty="0" err="1" smtClean="0">
                <a:solidFill>
                  <a:srgbClr val="000000"/>
                </a:solidFill>
              </a:rPr>
              <a:t>Mazumdar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 PRL 108, 031101 (2012)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  [arXiv:1110.5249 [</a:t>
            </a:r>
            <a:r>
              <a:rPr lang="en-US" dirty="0" err="1" smtClean="0">
                <a:solidFill>
                  <a:srgbClr val="000000"/>
                </a:solidFill>
              </a:rPr>
              <a:t>gr</a:t>
            </a:r>
            <a:r>
              <a:rPr lang="en-US" dirty="0" smtClean="0">
                <a:solidFill>
                  <a:srgbClr val="000000"/>
                </a:solidFill>
              </a:rPr>
              <a:t>-qc]]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Emergent Cosmology</a:t>
            </a:r>
          </a:p>
          <a:p>
            <a:pPr>
              <a:buClr>
                <a:srgbClr val="3025C1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Space-time begins with pure vacuum </a:t>
            </a:r>
          </a:p>
          <a:p>
            <a:pPr>
              <a:buClr>
                <a:srgbClr val="3025C1"/>
              </a:buClr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>
                <a:srgbClr val="3025C1"/>
              </a:buClr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>
                <a:srgbClr val="3025C1"/>
              </a:buClr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>
                <a:srgbClr val="3025C1"/>
              </a:buClr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>
                <a:srgbClr val="3025C1"/>
              </a:buClr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>
                <a:srgbClr val="3025C1"/>
              </a:buClr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>
                <a:srgbClr val="3025C1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You cannot find a consistent solution for GR</a:t>
            </a:r>
          </a:p>
          <a:p>
            <a:pPr>
              <a:buClr>
                <a:srgbClr val="3025C1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There must be a scalar degree of freedom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05000" y="1828800"/>
          <a:ext cx="5586663" cy="533400"/>
        </p:xfrm>
        <a:graphic>
          <a:graphicData uri="http://schemas.openxmlformats.org/presentationml/2006/ole">
            <p:oleObj spid="_x0000_s1299458" name="Equation" r:id="rId3" imgW="2527200" imgH="241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90800" y="2514600"/>
          <a:ext cx="4368800" cy="457200"/>
        </p:xfrm>
        <a:graphic>
          <a:graphicData uri="http://schemas.openxmlformats.org/presentationml/2006/ole">
            <p:oleObj spid="_x0000_s1299459" name="Equation" r:id="rId4" imgW="218412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505200" y="3200400"/>
          <a:ext cx="2235200" cy="457200"/>
        </p:xfrm>
        <a:graphic>
          <a:graphicData uri="http://schemas.openxmlformats.org/presentationml/2006/ole">
            <p:oleObj spid="_x0000_s1299460" name="Equation" r:id="rId5" imgW="111744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384300" y="5181600"/>
          <a:ext cx="6807200" cy="457200"/>
        </p:xfrm>
        <a:graphic>
          <a:graphicData uri="http://schemas.openxmlformats.org/presentationml/2006/ole">
            <p:oleObj spid="_x0000_s1299461" name="Equation" r:id="rId6" imgW="3403440" imgH="22860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Exact Solutions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>
              <a:buClrTx/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Bouncing Solutions</a:t>
            </a:r>
            <a:endParaRPr lang="en-US" sz="2400" dirty="0" smtClean="0">
              <a:solidFill>
                <a:srgbClr val="7030A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rgbClr val="2B21AF"/>
                </a:solidFill>
              </a:rPr>
              <a:t>deSitter</a:t>
            </a:r>
            <a:r>
              <a:rPr lang="en-US" sz="2400" dirty="0" smtClean="0">
                <a:solidFill>
                  <a:srgbClr val="2B21AF"/>
                </a:solidFill>
              </a:rPr>
              <a:t> completions, a(t) ~ </a:t>
            </a:r>
            <a:r>
              <a:rPr lang="en-US" sz="2400" dirty="0" err="1" smtClean="0">
                <a:solidFill>
                  <a:srgbClr val="2B21AF"/>
                </a:solidFill>
              </a:rPr>
              <a:t>cosh</a:t>
            </a:r>
            <a:r>
              <a:rPr lang="en-US" sz="2400" dirty="0" smtClean="0">
                <a:solidFill>
                  <a:srgbClr val="2B21AF"/>
                </a:solidFill>
              </a:rPr>
              <a:t>(Mt)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2B21AF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2B21AF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2B21AF"/>
                </a:solidFill>
              </a:rPr>
              <a:t>Stable attractors, but there are singular attractors.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2B21AF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2B21AF"/>
                </a:solidFill>
              </a:rPr>
              <a:t>Can provide a </a:t>
            </a:r>
            <a:r>
              <a:rPr lang="en-US" sz="2400" dirty="0" err="1" smtClean="0">
                <a:solidFill>
                  <a:srgbClr val="2B21AF"/>
                </a:solidFill>
              </a:rPr>
              <a:t>geodesically</a:t>
            </a:r>
            <a:r>
              <a:rPr lang="en-US" sz="2400" dirty="0" smtClean="0">
                <a:solidFill>
                  <a:srgbClr val="2B21AF"/>
                </a:solidFill>
              </a:rPr>
              <a:t> complete models of inflation.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2B21AF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2B21AF"/>
                </a:solidFill>
              </a:rPr>
              <a:t>Perturbations can be studied numerically and analytically, reproduces GR at late times </a:t>
            </a:r>
            <a:r>
              <a:rPr lang="en-US" sz="1800" dirty="0" smtClean="0">
                <a:solidFill>
                  <a:srgbClr val="000000"/>
                </a:solidFill>
              </a:rPr>
              <a:t>[in progress]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p:oleObj spid="_x0000_s1301505" name="Equation" r:id="rId3" imgW="114120" imgH="215640" progId="Equation.3">
              <p:embed/>
            </p:oleObj>
          </a:graphicData>
        </a:graphic>
      </p:graphicFrame>
      <p:graphicFrame>
        <p:nvGraphicFramePr>
          <p:cNvPr id="1301506" name="Object 2"/>
          <p:cNvGraphicFramePr>
            <a:graphicFrameLocks noChangeAspect="1"/>
          </p:cNvGraphicFramePr>
          <p:nvPr/>
        </p:nvGraphicFramePr>
        <p:xfrm>
          <a:off x="2819400" y="2667000"/>
          <a:ext cx="3538538" cy="533400"/>
        </p:xfrm>
        <a:graphic>
          <a:graphicData uri="http://schemas.openxmlformats.org/presentationml/2006/ole">
            <p:oleObj spid="_x0000_s1301506" name="Equation" r:id="rId4" imgW="1854000" imgH="27936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Conclusions</a:t>
            </a:r>
            <a:endParaRPr lang="en-US" sz="32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6482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7030A0"/>
                </a:solidFill>
                <a:effectLst/>
              </a:rPr>
              <a:t>Nonlocal gravity is a promising direction in QG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3025C1"/>
                </a:solidFill>
                <a:effectLst/>
              </a:rPr>
              <a:t>It can probably solve the classical singularities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7030A0"/>
                </a:solidFill>
                <a:effectLst/>
              </a:rPr>
              <a:t>How to constrain higher curvatures? 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effectLst/>
              </a:rPr>
              <a:t>New symmetries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effectLst/>
              </a:rPr>
              <a:t>Look at ghost constraints on (A)</a:t>
            </a:r>
            <a:r>
              <a:rPr lang="en-US" sz="2400" dirty="0" err="1" smtClean="0">
                <a:solidFill>
                  <a:srgbClr val="000000"/>
                </a:solidFill>
                <a:effectLst/>
              </a:rPr>
              <a:t>dS</a:t>
            </a:r>
            <a:r>
              <a:rPr lang="en-US" sz="2400" dirty="0" smtClean="0">
                <a:solidFill>
                  <a:srgbClr val="000000"/>
                </a:solidFill>
                <a:effectLst/>
              </a:rPr>
              <a:t> – relevant for DE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3025C1"/>
                </a:solidFill>
                <a:effectLst/>
              </a:rPr>
              <a:t>Can we implement </a:t>
            </a:r>
            <a:r>
              <a:rPr lang="en-US" sz="2800" dirty="0" err="1" smtClean="0">
                <a:solidFill>
                  <a:srgbClr val="3025C1"/>
                </a:solidFill>
                <a:effectLst/>
              </a:rPr>
              <a:t>Stelle’s</a:t>
            </a:r>
            <a:r>
              <a:rPr lang="en-US" sz="2800" dirty="0" smtClean="0">
                <a:solidFill>
                  <a:srgbClr val="3025C1"/>
                </a:solidFill>
                <a:effectLst/>
              </a:rPr>
              <a:t> methods?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chemeClr val="bg2">
                  <a:lumMod val="60000"/>
                  <a:lumOff val="40000"/>
                </a:schemeClr>
              </a:solidFill>
              <a:effectLst/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400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2loopsp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28600" y="2895600"/>
            <a:ext cx="5041900" cy="7239000"/>
          </a:xfrm>
          <a:prstGeom prst="rect">
            <a:avLst/>
          </a:prstGeom>
          <a:noFill/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b="1" u="sng" dirty="0" smtClean="0">
                <a:solidFill>
                  <a:srgbClr val="FF3300"/>
                </a:solidFill>
              </a:rPr>
              <a:t>Interesting Properties</a:t>
            </a:r>
            <a:endParaRPr lang="en-US" b="1" u="sng" dirty="0">
              <a:solidFill>
                <a:srgbClr val="FF33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>
              <a:lnSpc>
                <a:spcPct val="90000"/>
              </a:lnSpc>
              <a:buClrTx/>
              <a:buNone/>
            </a:pPr>
            <a:r>
              <a:rPr lang="en-US" sz="2400" b="1" dirty="0" err="1" smtClean="0">
                <a:solidFill>
                  <a:srgbClr val="7030A0"/>
                </a:solidFill>
              </a:rPr>
              <a:t>Ghostfree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400" dirty="0">
              <a:solidFill>
                <a:srgbClr val="3333CC"/>
              </a:solidFill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3333CC"/>
              </a:solidFill>
            </a:endParaRPr>
          </a:p>
          <a:p>
            <a:pPr>
              <a:lnSpc>
                <a:spcPct val="90000"/>
              </a:lnSpc>
              <a:buClrTx/>
              <a:buNone/>
            </a:pPr>
            <a:endParaRPr lang="en-US" sz="2000" dirty="0" smtClean="0">
              <a:solidFill>
                <a:srgbClr val="3333CC"/>
              </a:solidFill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</a:rPr>
              <a:t>But SFT/</a:t>
            </a:r>
            <a:r>
              <a:rPr lang="en-US" sz="2000" dirty="0" err="1" smtClean="0">
                <a:solidFill>
                  <a:srgbClr val="3025C1"/>
                </a:solidFill>
              </a:rPr>
              <a:t>padic</a:t>
            </a:r>
            <a:r>
              <a:rPr lang="en-US" sz="2000" dirty="0" smtClean="0">
                <a:solidFill>
                  <a:srgbClr val="3025C1"/>
                </a:solidFill>
              </a:rPr>
              <a:t> type theories have no extra states!</a:t>
            </a:r>
          </a:p>
          <a:p>
            <a:pPr>
              <a:lnSpc>
                <a:spcPct val="90000"/>
              </a:lnSpc>
              <a:buClrTx/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Quantum loops are finite</a:t>
            </a: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  <a:effectLst/>
              </a:rPr>
              <a:t>UV under better control, like usual HD theories</a:t>
            </a: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000" dirty="0" smtClean="0">
              <a:solidFill>
                <a:srgbClr val="3025C1"/>
              </a:solidFill>
              <a:effectLst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000" dirty="0" smtClean="0">
              <a:solidFill>
                <a:srgbClr val="3025C1"/>
              </a:solidFill>
              <a:effectLst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000" dirty="0" smtClean="0">
              <a:solidFill>
                <a:srgbClr val="3025C1"/>
              </a:solidFill>
              <a:effectLst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  <a:effectLst/>
              </a:rPr>
              <a:t>Linear </a:t>
            </a:r>
            <a:r>
              <a:rPr lang="en-US" sz="2000" dirty="0" err="1" smtClean="0">
                <a:solidFill>
                  <a:srgbClr val="3025C1"/>
                </a:solidFill>
                <a:effectLst/>
              </a:rPr>
              <a:t>Regge</a:t>
            </a:r>
            <a:r>
              <a:rPr lang="en-US" sz="2000" dirty="0" smtClean="0">
                <a:solidFill>
                  <a:srgbClr val="3025C1"/>
                </a:solidFill>
                <a:effectLst/>
              </a:rPr>
              <a:t> Trajectories </a:t>
            </a:r>
            <a:r>
              <a:rPr lang="en-US" sz="1400" dirty="0" smtClean="0">
                <a:solidFill>
                  <a:srgbClr val="000000"/>
                </a:solidFill>
                <a:effectLst/>
              </a:rPr>
              <a:t>[TB, </a:t>
            </a:r>
            <a:r>
              <a:rPr lang="en-US" sz="1400" dirty="0" err="1" smtClean="0">
                <a:solidFill>
                  <a:srgbClr val="000000"/>
                </a:solidFill>
                <a:effectLst/>
              </a:rPr>
              <a:t>Grisaru</a:t>
            </a:r>
            <a:r>
              <a:rPr lang="en-US" sz="1400" dirty="0" smtClean="0">
                <a:solidFill>
                  <a:srgbClr val="000000"/>
                </a:solidFill>
                <a:effectLst/>
              </a:rPr>
              <a:t> &amp; Siegel]</a:t>
            </a:r>
            <a:endParaRPr lang="en-US" sz="1400" dirty="0" smtClean="0">
              <a:solidFill>
                <a:srgbClr val="3025C1"/>
              </a:solidFill>
              <a:effectLst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000" dirty="0" smtClean="0">
              <a:solidFill>
                <a:srgbClr val="3025C1"/>
              </a:solidFill>
              <a:effectLst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  <a:effectLst/>
              </a:rPr>
              <a:t>Thermal duality </a:t>
            </a:r>
            <a:r>
              <a:rPr lang="en-US" sz="1400" dirty="0" smtClean="0">
                <a:solidFill>
                  <a:srgbClr val="000000"/>
                </a:solidFill>
                <a:effectLst/>
              </a:rPr>
              <a:t>[TB, </a:t>
            </a:r>
            <a:r>
              <a:rPr lang="en-US" sz="1400" dirty="0" err="1" smtClean="0">
                <a:solidFill>
                  <a:srgbClr val="000000"/>
                </a:solidFill>
                <a:effectLst/>
              </a:rPr>
              <a:t>Cembranos</a:t>
            </a:r>
            <a:r>
              <a:rPr lang="en-US" sz="1400" dirty="0" smtClean="0">
                <a:solidFill>
                  <a:srgbClr val="000000"/>
                </a:solidFill>
                <a:effectLst/>
              </a:rPr>
              <a:t> &amp; </a:t>
            </a:r>
            <a:r>
              <a:rPr lang="en-US" sz="1400" dirty="0" err="1" smtClean="0">
                <a:solidFill>
                  <a:srgbClr val="000000"/>
                </a:solidFill>
                <a:effectLst/>
              </a:rPr>
              <a:t>Kapusta</a:t>
            </a:r>
            <a:r>
              <a:rPr lang="en-US" sz="1400" dirty="0" smtClean="0">
                <a:solidFill>
                  <a:srgbClr val="000000"/>
                </a:solidFill>
                <a:effectLst/>
              </a:rPr>
              <a:t>, 2010 PRL]</a:t>
            </a:r>
            <a:r>
              <a:rPr lang="en-US" sz="1400" dirty="0" smtClean="0">
                <a:solidFill>
                  <a:srgbClr val="3025C1"/>
                </a:solidFill>
                <a:effectLst/>
              </a:rPr>
              <a:t>        </a:t>
            </a: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000" dirty="0" smtClean="0">
              <a:solidFill>
                <a:srgbClr val="3025C1"/>
              </a:solidFill>
              <a:effectLst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  <a:effectLst/>
              </a:rPr>
              <a:t>Can there be any phenomenological implications for LHC?</a:t>
            </a:r>
          </a:p>
          <a:p>
            <a:pPr>
              <a:lnSpc>
                <a:spcPct val="90000"/>
              </a:lnSpc>
              <a:buNone/>
            </a:pPr>
            <a:endParaRPr lang="en-US" sz="2400" dirty="0" smtClean="0"/>
          </a:p>
        </p:txBody>
      </p:sp>
      <p:graphicFrame>
        <p:nvGraphicFramePr>
          <p:cNvPr id="1247234" name="Object 2"/>
          <p:cNvGraphicFramePr>
            <a:graphicFrameLocks noChangeAspect="1"/>
          </p:cNvGraphicFramePr>
          <p:nvPr/>
        </p:nvGraphicFramePr>
        <p:xfrm>
          <a:off x="2362200" y="1066800"/>
          <a:ext cx="4800600" cy="1431108"/>
        </p:xfrm>
        <a:graphic>
          <a:graphicData uri="http://schemas.openxmlformats.org/presentationml/2006/ole">
            <p:oleObj spid="_x0000_s1247234" name="Equation" r:id="rId5" imgW="2984400" imgH="888840" progId="Equation.3">
              <p:embed/>
            </p:oleObj>
          </a:graphicData>
        </a:graphic>
      </p:graphicFrame>
      <p:graphicFrame>
        <p:nvGraphicFramePr>
          <p:cNvPr id="1247235" name="Object 3"/>
          <p:cNvGraphicFramePr>
            <a:graphicFrameLocks noChangeAspect="1"/>
          </p:cNvGraphicFramePr>
          <p:nvPr/>
        </p:nvGraphicFramePr>
        <p:xfrm>
          <a:off x="6400800" y="5181600"/>
          <a:ext cx="1751012" cy="707831"/>
        </p:xfrm>
        <a:graphic>
          <a:graphicData uri="http://schemas.openxmlformats.org/presentationml/2006/ole">
            <p:oleObj spid="_x0000_s1247235" name="Equation" r:id="rId6" imgW="1193760" imgH="482400" progId="Equation.3">
              <p:embed/>
            </p:oleObj>
          </a:graphicData>
        </a:graphic>
      </p:graphicFrame>
      <p:pic>
        <p:nvPicPr>
          <p:cNvPr id="8" name="Picture 7" descr="necklacep23.eps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057400" y="3810000"/>
            <a:ext cx="2362200" cy="504825"/>
          </a:xfrm>
          <a:prstGeom prst="rect">
            <a:avLst/>
          </a:prstGeom>
        </p:spPr>
      </p:pic>
      <p:pic>
        <p:nvPicPr>
          <p:cNvPr id="9" name="Picture 8" descr="necklacep3.eps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876800" y="3733800"/>
            <a:ext cx="4067175" cy="1485900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553200" y="3048000"/>
          <a:ext cx="2072640" cy="609600"/>
        </p:xfrm>
        <a:graphic>
          <a:graphicData uri="http://schemas.openxmlformats.org/presentationml/2006/ole">
            <p:oleObj spid="_x0000_s1247236" name="Equation" r:id="rId9" imgW="1511280" imgH="44424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81000"/>
            <a:ext cx="8305800" cy="617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t’ Hooft dual to string theory</a:t>
            </a:r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Polyakov action:</a:t>
            </a:r>
          </a:p>
          <a:p>
            <a:pPr>
              <a:lnSpc>
                <a:spcPct val="90000"/>
              </a:lnSpc>
            </a:pPr>
            <a:endParaRPr lang="en-US" sz="200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Strings on Random lattice </a:t>
            </a:r>
            <a:r>
              <a:rPr lang="en-US" sz="120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[Douglas,Shenker]</a:t>
            </a:r>
          </a:p>
          <a:p>
            <a:pPr>
              <a:lnSpc>
                <a:spcPct val="90000"/>
              </a:lnSpc>
            </a:pPr>
            <a:endParaRPr lang="en-US" sz="120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Dual Field theory action</a:t>
            </a:r>
            <a:endParaRPr lang="en-US" sz="120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Linear Regge trajectories: Confinement </a:t>
            </a:r>
            <a:r>
              <a:rPr lang="en-US" sz="120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[Grisaru, Siegel, Y.T.]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62054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29000" y="914400"/>
            <a:ext cx="4953000" cy="604838"/>
          </a:xfrm>
          <a:noFill/>
          <a:ln/>
        </p:spPr>
      </p:pic>
      <p:pic>
        <p:nvPicPr>
          <p:cNvPr id="620548" name="Picture 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34000" y="3505200"/>
            <a:ext cx="2667000" cy="419100"/>
          </a:xfrm>
          <a:noFill/>
          <a:ln/>
        </p:spPr>
      </p:pic>
      <p:pic>
        <p:nvPicPr>
          <p:cNvPr id="62054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038600"/>
            <a:ext cx="86106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055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5181600"/>
            <a:ext cx="65532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0551" name="Picture 7" descr="discret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43000" y="1371600"/>
            <a:ext cx="5867400" cy="203517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066800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Motivation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8006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7030A0"/>
                </a:solidFill>
                <a:effectLst/>
              </a:rPr>
              <a:t>Standard Models of Particle Physics &amp; Cosmology have been remarkably successful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7030A0"/>
                </a:solidFill>
                <a:effectLst/>
              </a:rPr>
              <a:t>Too successful, no experimental puzzles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7030A0"/>
                </a:solidFill>
                <a:effectLst/>
              </a:rPr>
              <a:t>Hints at new </a:t>
            </a:r>
            <a:r>
              <a:rPr lang="en-US" sz="2800" dirty="0" err="1" smtClean="0">
                <a:solidFill>
                  <a:srgbClr val="7030A0"/>
                </a:solidFill>
                <a:effectLst/>
              </a:rPr>
              <a:t>meV</a:t>
            </a:r>
            <a:r>
              <a:rPr lang="en-US" sz="2800" dirty="0" smtClean="0">
                <a:solidFill>
                  <a:srgbClr val="7030A0"/>
                </a:solidFill>
                <a:effectLst/>
              </a:rPr>
              <a:t> physics (Dark energy &amp; Neutrinos)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7030A0"/>
                </a:solidFill>
                <a:effectLst/>
              </a:rPr>
              <a:t>Fall back on theoretical prejudices</a:t>
            </a:r>
          </a:p>
          <a:p>
            <a:pPr lvl="1">
              <a:buClrTx/>
            </a:pPr>
            <a:r>
              <a:rPr lang="en-US" sz="2400" dirty="0" smtClean="0">
                <a:solidFill>
                  <a:srgbClr val="3025C1"/>
                </a:solidFill>
                <a:effectLst/>
              </a:rPr>
              <a:t>Hierarchy problem, Unification - GUT, SUSY, String Theory</a:t>
            </a:r>
          </a:p>
          <a:p>
            <a:pPr lvl="1">
              <a:buClrTx/>
            </a:pPr>
            <a:r>
              <a:rPr lang="en-US" sz="2400" dirty="0" err="1" smtClean="0">
                <a:solidFill>
                  <a:srgbClr val="3025C1"/>
                </a:solidFill>
                <a:effectLst/>
              </a:rPr>
              <a:t>Nonsingularity</a:t>
            </a:r>
            <a:r>
              <a:rPr lang="en-US" sz="2400" dirty="0" smtClean="0">
                <a:solidFill>
                  <a:srgbClr val="3025C1"/>
                </a:solidFill>
                <a:effectLst/>
              </a:rPr>
              <a:t> – can we use this to guide us? 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7030A0"/>
                </a:solidFill>
                <a:effectLst/>
              </a:rPr>
              <a:t>Higher derivative actions are better behaved in UV, can they be ghost-free? </a:t>
            </a:r>
            <a:r>
              <a:rPr lang="en-US" sz="1800" dirty="0" smtClean="0">
                <a:solidFill>
                  <a:srgbClr val="000000"/>
                </a:solidFill>
                <a:effectLst/>
              </a:rPr>
              <a:t>[Moffat, Modesto…]</a:t>
            </a:r>
            <a:endParaRPr lang="en-US" sz="18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b="1" u="sng" dirty="0" smtClean="0">
                <a:solidFill>
                  <a:srgbClr val="F0411E"/>
                </a:solidFill>
              </a:rPr>
              <a:t>Outline</a:t>
            </a:r>
            <a:endParaRPr lang="en-US" b="1" u="sng" dirty="0">
              <a:solidFill>
                <a:srgbClr val="F0411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1148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Nonlocal Field Theory</a:t>
            </a:r>
          </a:p>
          <a:p>
            <a:pPr lvl="1"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</a:rPr>
              <a:t>Stringy Motivations</a:t>
            </a:r>
          </a:p>
          <a:p>
            <a:pPr lvl="1">
              <a:buClrTx/>
              <a:buFont typeface="Wingdings" pitchFamily="2" charset="2"/>
              <a:buChar char="Ø"/>
            </a:pPr>
            <a:r>
              <a:rPr lang="en-US" sz="2000" dirty="0" err="1" smtClean="0">
                <a:solidFill>
                  <a:srgbClr val="3025C1"/>
                </a:solidFill>
              </a:rPr>
              <a:t>Ghostfree</a:t>
            </a:r>
            <a:r>
              <a:rPr lang="en-US" sz="2000" dirty="0" smtClean="0">
                <a:solidFill>
                  <a:srgbClr val="3025C1"/>
                </a:solidFill>
              </a:rPr>
              <a:t> higher derivative theories</a:t>
            </a:r>
          </a:p>
          <a:p>
            <a:pPr lvl="1"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</a:rPr>
              <a:t>Finite Loops &amp; some results</a:t>
            </a:r>
          </a:p>
          <a:p>
            <a:pPr lvl="1">
              <a:buClrTx/>
              <a:buFont typeface="Wingdings" pitchFamily="2" charset="2"/>
              <a:buChar char="Ø"/>
            </a:pPr>
            <a:endParaRPr lang="en-US" sz="2000" dirty="0" smtClean="0">
              <a:solidFill>
                <a:srgbClr val="3025C1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Nonlocal Gravity</a:t>
            </a:r>
          </a:p>
          <a:p>
            <a:pPr lvl="1"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</a:rPr>
              <a:t>The problem of Ghosts</a:t>
            </a:r>
          </a:p>
          <a:p>
            <a:pPr lvl="1"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</a:rPr>
              <a:t>Nonsingular Black Holes?</a:t>
            </a:r>
          </a:p>
          <a:p>
            <a:pPr lvl="1"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</a:rPr>
              <a:t>Nonsingular Cosmology?</a:t>
            </a:r>
          </a:p>
          <a:p>
            <a:pPr>
              <a:buNone/>
            </a:pPr>
            <a:endParaRPr lang="en-US" sz="2000" dirty="0" smtClean="0">
              <a:solidFill>
                <a:srgbClr val="3025C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7030A0"/>
                </a:solidFill>
              </a:rPr>
              <a:t>p</a:t>
            </a:r>
            <a:r>
              <a:rPr lang="en-US" b="1" dirty="0" smtClean="0">
                <a:solidFill>
                  <a:srgbClr val="7030A0"/>
                </a:solidFill>
              </a:rPr>
              <a:t>-</a:t>
            </a:r>
            <a:r>
              <a:rPr lang="en-US" b="1" dirty="0" err="1" smtClean="0">
                <a:solidFill>
                  <a:srgbClr val="7030A0"/>
                </a:solidFill>
              </a:rPr>
              <a:t>adic</a:t>
            </a:r>
            <a:r>
              <a:rPr lang="en-US" b="1" dirty="0" smtClean="0">
                <a:solidFill>
                  <a:srgbClr val="7030A0"/>
                </a:solidFill>
              </a:rPr>
              <a:t> strings:</a:t>
            </a:r>
            <a:endParaRPr lang="en-US" dirty="0">
              <a:solidFill>
                <a:srgbClr val="7030A0"/>
              </a:solidFill>
            </a:endParaRP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905000" y="1676400"/>
          <a:ext cx="5786438" cy="1016000"/>
        </p:xfrm>
        <a:graphic>
          <a:graphicData uri="http://schemas.openxmlformats.org/presentationml/2006/ole">
            <p:oleObj spid="_x0000_s1302530" name="Equation" r:id="rId4" imgW="2895480" imgH="507960" progId="Equation.3">
              <p:embed/>
            </p:oleObj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1676400" y="2667000"/>
          <a:ext cx="5603875" cy="942975"/>
        </p:xfrm>
        <a:graphic>
          <a:graphicData uri="http://schemas.openxmlformats.org/presentationml/2006/ole">
            <p:oleObj spid="_x0000_s1302531" name="Equation" r:id="rId5" imgW="2793960" imgH="469800" progId="Equation.3">
              <p:embed/>
            </p:oleObj>
          </a:graphicData>
        </a:graphic>
      </p:graphicFrame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838200" y="4648200"/>
            <a:ext cx="7514621" cy="830997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025C1"/>
                </a:solidFill>
              </a:rPr>
              <a:t>The </a:t>
            </a:r>
            <a:r>
              <a:rPr lang="en-US" sz="2400" i="1" dirty="0">
                <a:solidFill>
                  <a:srgbClr val="3025C1"/>
                </a:solidFill>
              </a:rPr>
              <a:t>N</a:t>
            </a:r>
            <a:r>
              <a:rPr lang="en-US" sz="2400" dirty="0">
                <a:solidFill>
                  <a:srgbClr val="3025C1"/>
                </a:solidFill>
              </a:rPr>
              <a:t>-point tree amplitudes of the open string can be</a:t>
            </a:r>
          </a:p>
          <a:p>
            <a:r>
              <a:rPr lang="en-US" sz="2400" dirty="0">
                <a:solidFill>
                  <a:srgbClr val="3025C1"/>
                </a:solidFill>
              </a:rPr>
              <a:t>generated from a non-local </a:t>
            </a:r>
            <a:r>
              <a:rPr lang="en-US" sz="2400" dirty="0" smtClean="0">
                <a:solidFill>
                  <a:srgbClr val="3025C1"/>
                </a:solidFill>
              </a:rPr>
              <a:t>p-</a:t>
            </a:r>
            <a:r>
              <a:rPr lang="en-US" sz="2400" dirty="0" err="1" smtClean="0">
                <a:solidFill>
                  <a:srgbClr val="3025C1"/>
                </a:solidFill>
              </a:rPr>
              <a:t>adic</a:t>
            </a:r>
            <a:r>
              <a:rPr lang="en-US" sz="2400" dirty="0" smtClean="0">
                <a:solidFill>
                  <a:srgbClr val="3025C1"/>
                </a:solidFill>
              </a:rPr>
              <a:t> </a:t>
            </a:r>
            <a:r>
              <a:rPr lang="en-US" sz="2400" dirty="0" err="1" smtClean="0">
                <a:solidFill>
                  <a:srgbClr val="3025C1"/>
                </a:solidFill>
              </a:rPr>
              <a:t>Lagrangian</a:t>
            </a:r>
            <a:r>
              <a:rPr lang="en-US" sz="2400" dirty="0" smtClean="0">
                <a:solidFill>
                  <a:srgbClr val="3025C1"/>
                </a:solidFill>
              </a:rPr>
              <a:t>.</a:t>
            </a:r>
            <a:endParaRPr lang="en-US" sz="2400" dirty="0">
              <a:solidFill>
                <a:srgbClr val="3025C1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066800" y="5943600"/>
            <a:ext cx="72337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 smtClean="0">
                <a:solidFill>
                  <a:srgbClr val="000000"/>
                </a:solidFill>
              </a:rPr>
              <a:t>Volovich</a:t>
            </a:r>
            <a:r>
              <a:rPr lang="en-US" sz="1800" dirty="0" smtClean="0">
                <a:solidFill>
                  <a:srgbClr val="000000"/>
                </a:solidFill>
              </a:rPr>
              <a:t>, </a:t>
            </a:r>
            <a:r>
              <a:rPr lang="en-US" sz="1800" dirty="0" err="1" smtClean="0">
                <a:solidFill>
                  <a:srgbClr val="000000"/>
                </a:solidFill>
              </a:rPr>
              <a:t>Brekke</a:t>
            </a:r>
            <a:r>
              <a:rPr lang="en-US" sz="1800" dirty="0">
                <a:solidFill>
                  <a:srgbClr val="000000"/>
                </a:solidFill>
              </a:rPr>
              <a:t>, Freund, </a:t>
            </a:r>
            <a:r>
              <a:rPr lang="en-US" sz="1800" dirty="0" smtClean="0">
                <a:solidFill>
                  <a:srgbClr val="000000"/>
                </a:solidFill>
              </a:rPr>
              <a:t>Olson, Witten,  Frampton, Okada, late 80’s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2590800" y="3581400"/>
            <a:ext cx="0" cy="457200"/>
          </a:xfrm>
          <a:prstGeom prst="line">
            <a:avLst/>
          </a:prstGeom>
          <a:noFill/>
          <a:ln w="9525">
            <a:solidFill>
              <a:srgbClr val="9900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V="1">
            <a:off x="5257800" y="3581400"/>
            <a:ext cx="0" cy="457200"/>
          </a:xfrm>
          <a:prstGeom prst="line">
            <a:avLst/>
          </a:prstGeom>
          <a:noFill/>
          <a:ln w="9525">
            <a:solidFill>
              <a:srgbClr val="9900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V="1">
            <a:off x="7010400" y="3581400"/>
            <a:ext cx="0" cy="457200"/>
          </a:xfrm>
          <a:prstGeom prst="line">
            <a:avLst/>
          </a:prstGeom>
          <a:noFill/>
          <a:ln w="9525">
            <a:solidFill>
              <a:srgbClr val="9900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447800" y="4038600"/>
            <a:ext cx="65857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open string coupling               prime number      string tension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 b="1" i="1" u="sng" dirty="0" smtClean="0">
                <a:solidFill>
                  <a:srgbClr val="FF0000"/>
                </a:solidFill>
              </a:rPr>
              <a:t>Stringy Inspiration</a:t>
            </a:r>
            <a:endParaRPr lang="en-US" sz="40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String Field Theory type:</a:t>
            </a:r>
          </a:p>
          <a:p>
            <a:pPr>
              <a:buNone/>
            </a:pPr>
            <a:endParaRPr lang="en-US" b="1" u="sng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b="1" u="sng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b="1" u="sng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b="1" u="sng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Related cousins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Strings on Random lattice </a:t>
            </a:r>
          </a:p>
          <a:p>
            <a:pPr>
              <a:buClrTx/>
              <a:buNone/>
            </a:pPr>
            <a:r>
              <a:rPr lang="en-US" sz="2400" dirty="0" smtClean="0">
                <a:solidFill>
                  <a:srgbClr val="3025C1"/>
                </a:solidFill>
              </a:rPr>
              <a:t>    </a:t>
            </a:r>
            <a:r>
              <a:rPr lang="en-US" sz="1800" dirty="0" smtClean="0">
                <a:solidFill>
                  <a:srgbClr val="000000"/>
                </a:solidFill>
              </a:rPr>
              <a:t>[Douglas &amp; </a:t>
            </a:r>
            <a:r>
              <a:rPr lang="en-US" sz="1800" dirty="0" err="1" smtClean="0">
                <a:solidFill>
                  <a:srgbClr val="000000"/>
                </a:solidFill>
              </a:rPr>
              <a:t>Shenker</a:t>
            </a:r>
            <a:r>
              <a:rPr lang="en-US" sz="1800" dirty="0" smtClean="0">
                <a:solidFill>
                  <a:srgbClr val="000000"/>
                </a:solidFill>
              </a:rPr>
              <a:t>, Gross &amp; </a:t>
            </a:r>
            <a:r>
              <a:rPr lang="en-US" sz="1800" dirty="0" err="1" smtClean="0">
                <a:solidFill>
                  <a:srgbClr val="000000"/>
                </a:solidFill>
              </a:rPr>
              <a:t>Migdal</a:t>
            </a:r>
            <a:r>
              <a:rPr lang="en-US" sz="1800" dirty="0" smtClean="0">
                <a:solidFill>
                  <a:srgbClr val="000000"/>
                </a:solidFill>
              </a:rPr>
              <a:t>, 1990]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rgbClr val="3025C1"/>
                </a:solidFill>
              </a:rPr>
              <a:t>Noncommutative</a:t>
            </a:r>
            <a:r>
              <a:rPr lang="en-US" sz="2400" dirty="0" smtClean="0">
                <a:solidFill>
                  <a:srgbClr val="3025C1"/>
                </a:solidFill>
              </a:rPr>
              <a:t> Field theory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Theory of </a:t>
            </a:r>
            <a:r>
              <a:rPr lang="en-US" sz="2400" dirty="0" err="1" smtClean="0">
                <a:solidFill>
                  <a:srgbClr val="3025C1"/>
                </a:solidFill>
              </a:rPr>
              <a:t>unparticles</a:t>
            </a:r>
            <a:endParaRPr lang="en-US" sz="2400" dirty="0" smtClean="0">
              <a:solidFill>
                <a:srgbClr val="3025C1"/>
              </a:solidFill>
            </a:endParaRPr>
          </a:p>
          <a:p>
            <a:pPr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676400" y="1295400"/>
          <a:ext cx="5735638" cy="1016000"/>
        </p:xfrm>
        <a:graphic>
          <a:graphicData uri="http://schemas.openxmlformats.org/presentationml/2006/ole">
            <p:oleObj spid="_x0000_s1303554" name="Equation" r:id="rId4" imgW="2869920" imgH="507960" progId="Equation.3">
              <p:embed/>
            </p:oleObj>
          </a:graphicData>
        </a:graphic>
      </p:graphicFrame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914400" y="2514600"/>
            <a:ext cx="592655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2B21AF"/>
                </a:solidFill>
              </a:rPr>
              <a:t>Tachyons in String Field Theory: 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Witten,Sen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  <a:p>
            <a:r>
              <a:rPr lang="en-US" sz="2400" dirty="0" smtClean="0">
                <a:solidFill>
                  <a:srgbClr val="2B21AF"/>
                </a:solidFill>
              </a:rPr>
              <a:t>Particle Phenomenology: </a:t>
            </a:r>
            <a:r>
              <a:rPr lang="en-US" dirty="0" smtClean="0">
                <a:solidFill>
                  <a:srgbClr val="000000"/>
                </a:solidFill>
              </a:rPr>
              <a:t>[Moffat, Woodard…]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2loopsp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28600" y="2895600"/>
            <a:ext cx="5041900" cy="7239000"/>
          </a:xfrm>
          <a:prstGeom prst="rect">
            <a:avLst/>
          </a:prstGeom>
          <a:noFill/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b="1" u="sng" dirty="0" smtClean="0">
                <a:solidFill>
                  <a:srgbClr val="FF3300"/>
                </a:solidFill>
              </a:rPr>
              <a:t>Interesting Properties</a:t>
            </a:r>
            <a:endParaRPr lang="en-US" b="1" u="sng" dirty="0">
              <a:solidFill>
                <a:srgbClr val="FF33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>
              <a:lnSpc>
                <a:spcPct val="90000"/>
              </a:lnSpc>
              <a:buClrTx/>
              <a:buNone/>
            </a:pPr>
            <a:r>
              <a:rPr lang="en-US" sz="2400" b="1" dirty="0" err="1" smtClean="0">
                <a:solidFill>
                  <a:srgbClr val="7030A0"/>
                </a:solidFill>
              </a:rPr>
              <a:t>Ghostfree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400" dirty="0">
              <a:solidFill>
                <a:srgbClr val="3333CC"/>
              </a:solidFill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3333CC"/>
              </a:solidFill>
            </a:endParaRPr>
          </a:p>
          <a:p>
            <a:pPr>
              <a:lnSpc>
                <a:spcPct val="90000"/>
              </a:lnSpc>
              <a:buClrTx/>
              <a:buNone/>
            </a:pPr>
            <a:endParaRPr lang="en-US" sz="2000" dirty="0" smtClean="0">
              <a:solidFill>
                <a:srgbClr val="3333CC"/>
              </a:solidFill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</a:rPr>
              <a:t>But SFT/</a:t>
            </a:r>
            <a:r>
              <a:rPr lang="en-US" sz="2000" dirty="0" err="1" smtClean="0">
                <a:solidFill>
                  <a:srgbClr val="3025C1"/>
                </a:solidFill>
              </a:rPr>
              <a:t>padic</a:t>
            </a:r>
            <a:r>
              <a:rPr lang="en-US" sz="2000" dirty="0" smtClean="0">
                <a:solidFill>
                  <a:srgbClr val="3025C1"/>
                </a:solidFill>
              </a:rPr>
              <a:t> type theories have no extra states!</a:t>
            </a:r>
          </a:p>
          <a:p>
            <a:pPr>
              <a:lnSpc>
                <a:spcPct val="90000"/>
              </a:lnSpc>
              <a:buClrTx/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Quantum loops are finite</a:t>
            </a: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  <a:effectLst/>
              </a:rPr>
              <a:t>UV under better control, like usual HD theories</a:t>
            </a: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000" dirty="0" smtClean="0">
              <a:solidFill>
                <a:srgbClr val="3025C1"/>
              </a:solidFill>
              <a:effectLst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000" dirty="0" smtClean="0">
              <a:solidFill>
                <a:srgbClr val="3025C1"/>
              </a:solidFill>
              <a:effectLst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000" dirty="0" smtClean="0">
              <a:solidFill>
                <a:srgbClr val="3025C1"/>
              </a:solidFill>
              <a:effectLst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000" dirty="0" smtClean="0">
              <a:solidFill>
                <a:srgbClr val="3025C1"/>
              </a:solidFill>
              <a:effectLst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000" dirty="0" smtClean="0">
              <a:solidFill>
                <a:srgbClr val="3025C1"/>
              </a:solidFill>
              <a:effectLst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  <a:effectLst/>
              </a:rPr>
              <a:t>All loops, all </a:t>
            </a:r>
            <a:r>
              <a:rPr lang="en-US" sz="2000" dirty="0" err="1" smtClean="0">
                <a:solidFill>
                  <a:srgbClr val="3025C1"/>
                </a:solidFill>
                <a:effectLst/>
              </a:rPr>
              <a:t>p’s</a:t>
            </a:r>
            <a:r>
              <a:rPr lang="en-US" sz="2000" dirty="0" smtClean="0">
                <a:solidFill>
                  <a:srgbClr val="3025C1"/>
                </a:solidFill>
                <a:effectLst/>
              </a:rPr>
              <a:t> and even sums remain finite and can be calculated explicitly using the usual Feynman rules</a:t>
            </a:r>
          </a:p>
        </p:txBody>
      </p:sp>
      <p:graphicFrame>
        <p:nvGraphicFramePr>
          <p:cNvPr id="1247234" name="Object 2"/>
          <p:cNvGraphicFramePr>
            <a:graphicFrameLocks noChangeAspect="1"/>
          </p:cNvGraphicFramePr>
          <p:nvPr/>
        </p:nvGraphicFramePr>
        <p:xfrm>
          <a:off x="2362200" y="1066800"/>
          <a:ext cx="4800600" cy="1431108"/>
        </p:xfrm>
        <a:graphic>
          <a:graphicData uri="http://schemas.openxmlformats.org/presentationml/2006/ole">
            <p:oleObj spid="_x0000_s1344514" name="Equation" r:id="rId5" imgW="2984400" imgH="888840" progId="Equation.3">
              <p:embed/>
            </p:oleObj>
          </a:graphicData>
        </a:graphic>
      </p:graphicFrame>
      <p:pic>
        <p:nvPicPr>
          <p:cNvPr id="8" name="Picture 7" descr="necklacep23.eps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57400" y="3810000"/>
            <a:ext cx="2362200" cy="504825"/>
          </a:xfrm>
          <a:prstGeom prst="rect">
            <a:avLst/>
          </a:prstGeom>
        </p:spPr>
      </p:pic>
      <p:pic>
        <p:nvPicPr>
          <p:cNvPr id="9" name="Picture 8" descr="necklacep3.eps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876800" y="3733800"/>
            <a:ext cx="4067175" cy="1485900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553200" y="3048000"/>
          <a:ext cx="2072640" cy="609600"/>
        </p:xfrm>
        <a:graphic>
          <a:graphicData uri="http://schemas.openxmlformats.org/presentationml/2006/ole">
            <p:oleObj spid="_x0000_s1344516" name="Equation" r:id="rId8" imgW="1511280" imgH="44424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Applications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Insights into string theory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err="1" smtClean="0">
                <a:solidFill>
                  <a:srgbClr val="3025C1"/>
                </a:solidFill>
              </a:rPr>
              <a:t>Brane</a:t>
            </a:r>
            <a:r>
              <a:rPr lang="en-US" sz="2200" dirty="0" smtClean="0">
                <a:solidFill>
                  <a:srgbClr val="3025C1"/>
                </a:solidFill>
              </a:rPr>
              <a:t> Physics &amp; Tachyon condensation </a:t>
            </a:r>
            <a:r>
              <a:rPr lang="en-US" sz="1600" dirty="0" smtClean="0">
                <a:solidFill>
                  <a:srgbClr val="000000"/>
                </a:solidFill>
              </a:rPr>
              <a:t>[</a:t>
            </a:r>
            <a:r>
              <a:rPr lang="en-US" sz="1600" dirty="0" err="1" smtClean="0">
                <a:solidFill>
                  <a:srgbClr val="000000"/>
                </a:solidFill>
              </a:rPr>
              <a:t>Zwiebach</a:t>
            </a:r>
            <a:r>
              <a:rPr lang="en-US" sz="1600" dirty="0" smtClean="0">
                <a:solidFill>
                  <a:srgbClr val="000000"/>
                </a:solidFill>
              </a:rPr>
              <a:t> &amp; Moeller; </a:t>
            </a:r>
            <a:r>
              <a:rPr lang="en-US" sz="1600" dirty="0" err="1" smtClean="0">
                <a:solidFill>
                  <a:srgbClr val="000000"/>
                </a:solidFill>
              </a:rPr>
              <a:t>Forini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</a:rPr>
              <a:t>Gambini</a:t>
            </a:r>
            <a:r>
              <a:rPr lang="en-US" sz="1600" dirty="0" smtClean="0">
                <a:solidFill>
                  <a:srgbClr val="000000"/>
                </a:solidFill>
              </a:rPr>
              <a:t> &amp; </a:t>
            </a:r>
            <a:r>
              <a:rPr lang="en-US" sz="1600" dirty="0" err="1" smtClean="0">
                <a:solidFill>
                  <a:srgbClr val="000000"/>
                </a:solidFill>
              </a:rPr>
              <a:t>Nardelli</a:t>
            </a:r>
            <a:r>
              <a:rPr lang="en-US" sz="1600" dirty="0" smtClean="0">
                <a:solidFill>
                  <a:srgbClr val="000000"/>
                </a:solidFill>
              </a:rPr>
              <a:t>; </a:t>
            </a:r>
            <a:r>
              <a:rPr lang="en-US" sz="1600" dirty="0" err="1" smtClean="0">
                <a:solidFill>
                  <a:srgbClr val="000000"/>
                </a:solidFill>
              </a:rPr>
              <a:t>Colleti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</a:rPr>
              <a:t>Sigalov</a:t>
            </a:r>
            <a:r>
              <a:rPr lang="en-US" sz="1600" dirty="0" smtClean="0">
                <a:solidFill>
                  <a:srgbClr val="000000"/>
                </a:solidFill>
              </a:rPr>
              <a:t> &amp; Taylor; </a:t>
            </a:r>
            <a:r>
              <a:rPr lang="en-US" sz="1600" dirty="0" err="1" smtClean="0">
                <a:solidFill>
                  <a:srgbClr val="000000"/>
                </a:solidFill>
              </a:rPr>
              <a:t>Calcagni</a:t>
            </a:r>
            <a:r>
              <a:rPr lang="en-US" sz="1600" dirty="0" smtClean="0">
                <a:solidFill>
                  <a:srgbClr val="000000"/>
                </a:solidFill>
              </a:rPr>
              <a:t>…]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err="1" smtClean="0">
                <a:solidFill>
                  <a:srgbClr val="3025C1"/>
                </a:solidFill>
              </a:rPr>
              <a:t>Hagedorn</a:t>
            </a:r>
            <a:r>
              <a:rPr lang="en-US" sz="2200" dirty="0" smtClean="0">
                <a:solidFill>
                  <a:srgbClr val="3025C1"/>
                </a:solidFill>
              </a:rPr>
              <a:t> physics </a:t>
            </a:r>
            <a:r>
              <a:rPr lang="en-US" sz="1600" dirty="0" smtClean="0">
                <a:solidFill>
                  <a:srgbClr val="000000"/>
                </a:solidFill>
              </a:rPr>
              <a:t>[Blum; TB, </a:t>
            </a:r>
            <a:r>
              <a:rPr lang="en-US" sz="1600" dirty="0" err="1" smtClean="0">
                <a:solidFill>
                  <a:srgbClr val="000000"/>
                </a:solidFill>
              </a:rPr>
              <a:t>Cembranos</a:t>
            </a:r>
            <a:r>
              <a:rPr lang="en-US" sz="1600" dirty="0" smtClean="0">
                <a:solidFill>
                  <a:srgbClr val="000000"/>
                </a:solidFill>
              </a:rPr>
              <a:t> &amp; </a:t>
            </a:r>
            <a:r>
              <a:rPr lang="en-US" sz="1600" dirty="0" err="1" smtClean="0">
                <a:solidFill>
                  <a:srgbClr val="000000"/>
                </a:solidFill>
              </a:rPr>
              <a:t>Kapusta</a:t>
            </a:r>
            <a:r>
              <a:rPr lang="en-US" sz="1600" dirty="0" smtClean="0">
                <a:solidFill>
                  <a:srgbClr val="000000"/>
                </a:solidFill>
              </a:rPr>
              <a:t>]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</a:rPr>
              <a:t>Spectrum </a:t>
            </a:r>
            <a:r>
              <a:rPr lang="en-US" sz="1600" dirty="0" smtClean="0">
                <a:solidFill>
                  <a:srgbClr val="000000"/>
                </a:solidFill>
              </a:rPr>
              <a:t>[TB, </a:t>
            </a:r>
            <a:r>
              <a:rPr lang="en-US" sz="1600" dirty="0" err="1" smtClean="0">
                <a:solidFill>
                  <a:srgbClr val="000000"/>
                </a:solidFill>
              </a:rPr>
              <a:t>Grisaru</a:t>
            </a:r>
            <a:r>
              <a:rPr lang="en-US" sz="1600" dirty="0" smtClean="0">
                <a:solidFill>
                  <a:srgbClr val="000000"/>
                </a:solidFill>
              </a:rPr>
              <a:t> &amp; Siegel, </a:t>
            </a:r>
            <a:r>
              <a:rPr lang="en-US" sz="1600" dirty="0" err="1" smtClean="0">
                <a:solidFill>
                  <a:srgbClr val="000000"/>
                </a:solidFill>
              </a:rPr>
              <a:t>Minahan</a:t>
            </a:r>
            <a:r>
              <a:rPr lang="en-US" sz="1600" dirty="0" smtClean="0">
                <a:solidFill>
                  <a:srgbClr val="000000"/>
                </a:solidFill>
              </a:rPr>
              <a:t>]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Applications to Cosmology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</a:rPr>
              <a:t>Novel kinetic energy dominated non-slow-roll inflationary mechanisms </a:t>
            </a:r>
            <a:r>
              <a:rPr lang="en-US" sz="1600" dirty="0" smtClean="0">
                <a:solidFill>
                  <a:srgbClr val="000000"/>
                </a:solidFill>
                <a:effectLst/>
              </a:rPr>
              <a:t>[TB, Barnaby &amp; Cline; </a:t>
            </a:r>
            <a:r>
              <a:rPr lang="en-US" sz="1600" dirty="0" err="1" smtClean="0">
                <a:solidFill>
                  <a:srgbClr val="000000"/>
                </a:solidFill>
                <a:effectLst/>
              </a:rPr>
              <a:t>Lidsey</a:t>
            </a:r>
            <a:r>
              <a:rPr lang="en-US" sz="1600" dirty="0" smtClean="0">
                <a:solidFill>
                  <a:srgbClr val="000000"/>
                </a:solidFill>
                <a:effectLst/>
              </a:rPr>
              <a:t>…] </a:t>
            </a:r>
            <a:r>
              <a:rPr lang="en-US" sz="1600" dirty="0" smtClean="0">
                <a:solidFill>
                  <a:srgbClr val="3025C1"/>
                </a:solidFill>
              </a:rPr>
              <a:t> 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</a:rPr>
              <a:t>Large </a:t>
            </a:r>
            <a:r>
              <a:rPr lang="en-US" sz="2200" dirty="0" err="1" smtClean="0">
                <a:solidFill>
                  <a:srgbClr val="3025C1"/>
                </a:solidFill>
              </a:rPr>
              <a:t>nongaussianities</a:t>
            </a:r>
            <a:r>
              <a:rPr lang="en-US" sz="2200" dirty="0" smtClean="0">
                <a:solidFill>
                  <a:srgbClr val="3025C1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effectLst/>
              </a:rPr>
              <a:t>[Barnaby &amp; Cline]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</a:rPr>
              <a:t>Dark Energy </a:t>
            </a:r>
            <a:r>
              <a:rPr lang="en-US" sz="1600" dirty="0" smtClean="0">
                <a:solidFill>
                  <a:srgbClr val="000000"/>
                </a:solidFill>
              </a:rPr>
              <a:t>[</a:t>
            </a:r>
            <a:r>
              <a:rPr lang="en-US" sz="1600" dirty="0" err="1" smtClean="0">
                <a:solidFill>
                  <a:srgbClr val="000000"/>
                </a:solidFill>
              </a:rPr>
              <a:t>Arefeva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</a:rPr>
              <a:t>Joukovskaya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</a:rPr>
              <a:t>Dragovich</a:t>
            </a:r>
            <a:r>
              <a:rPr lang="en-US" sz="1600" dirty="0" smtClean="0">
                <a:solidFill>
                  <a:srgbClr val="000000"/>
                </a:solidFill>
              </a:rPr>
              <a:t>, ...]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rgbClr val="3333CC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Applications to Particle Physics </a:t>
            </a:r>
            <a:r>
              <a:rPr lang="en-US" sz="1600" dirty="0" smtClean="0">
                <a:solidFill>
                  <a:srgbClr val="000000"/>
                </a:solidFill>
              </a:rPr>
              <a:t>[Moffat et.al., </a:t>
            </a:r>
            <a:r>
              <a:rPr lang="en-US" sz="1600" dirty="0" err="1" smtClean="0">
                <a:solidFill>
                  <a:srgbClr val="000000"/>
                </a:solidFill>
              </a:rPr>
              <a:t>Ooguri</a:t>
            </a:r>
            <a:r>
              <a:rPr lang="en-US" sz="1600" dirty="0" smtClean="0">
                <a:solidFill>
                  <a:srgbClr val="000000"/>
                </a:solidFill>
              </a:rPr>
              <a:t> &amp; </a:t>
            </a:r>
            <a:r>
              <a:rPr lang="en-US" sz="1600" dirty="0" err="1" smtClean="0">
                <a:solidFill>
                  <a:srgbClr val="000000"/>
                </a:solidFill>
              </a:rPr>
              <a:t>Mende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</a:rPr>
              <a:t>Nobuchika</a:t>
            </a:r>
            <a:r>
              <a:rPr lang="en-US" sz="1600" dirty="0" smtClean="0">
                <a:solidFill>
                  <a:srgbClr val="000000"/>
                </a:solidFill>
              </a:rPr>
              <a:t>]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78363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2B21AF"/>
                </a:solidFill>
                <a:effectLst/>
              </a:rPr>
              <a:t>String Thermodynamics is supposed to exhibit </a:t>
            </a:r>
          </a:p>
          <a:p>
            <a:pPr>
              <a:buClrTx/>
              <a:buNone/>
            </a:pPr>
            <a:r>
              <a:rPr lang="en-US" sz="2400" dirty="0" smtClean="0">
                <a:solidFill>
                  <a:srgbClr val="2B21AF"/>
                </a:solidFill>
                <a:effectLst/>
              </a:rPr>
              <a:t>    “</a:t>
            </a:r>
            <a:r>
              <a:rPr lang="en-US" sz="2400" dirty="0" err="1" smtClean="0">
                <a:solidFill>
                  <a:srgbClr val="2B21AF"/>
                </a:solidFill>
                <a:effectLst/>
              </a:rPr>
              <a:t>Hagedorn</a:t>
            </a:r>
            <a:r>
              <a:rPr lang="en-US" sz="2400" dirty="0" smtClean="0">
                <a:solidFill>
                  <a:srgbClr val="2B21AF"/>
                </a:solidFill>
                <a:effectLst/>
              </a:rPr>
              <a:t> Phase transition” &amp; “Thermal duality” </a:t>
            </a:r>
          </a:p>
          <a:p>
            <a:pPr>
              <a:buClrTx/>
              <a:buNone/>
            </a:pPr>
            <a:r>
              <a:rPr lang="en-US" sz="2400" dirty="0" smtClean="0">
                <a:solidFill>
                  <a:srgbClr val="2B21AF"/>
                </a:solidFill>
                <a:effectLst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effectLst/>
              </a:rPr>
              <a:t>[</a:t>
            </a:r>
            <a:r>
              <a:rPr lang="en-US" sz="1600" dirty="0" err="1" smtClean="0">
                <a:solidFill>
                  <a:srgbClr val="000000"/>
                </a:solidFill>
                <a:effectLst/>
              </a:rPr>
              <a:t>Attick</a:t>
            </a:r>
            <a:r>
              <a:rPr lang="en-US" sz="1600" dirty="0" smtClean="0">
                <a:solidFill>
                  <a:srgbClr val="000000"/>
                </a:solidFill>
                <a:effectLst/>
              </a:rPr>
              <a:t> &amp; Witten, </a:t>
            </a:r>
            <a:r>
              <a:rPr lang="en-US" sz="1600" dirty="0" err="1" smtClean="0">
                <a:solidFill>
                  <a:srgbClr val="000000"/>
                </a:solidFill>
                <a:effectLst/>
              </a:rPr>
              <a:t>Vafa</a:t>
            </a:r>
            <a:r>
              <a:rPr lang="en-US" sz="1600" dirty="0" smtClean="0">
                <a:solidFill>
                  <a:srgbClr val="000000"/>
                </a:solidFill>
                <a:effectLst/>
              </a:rPr>
              <a:t> &amp; </a:t>
            </a:r>
            <a:r>
              <a:rPr lang="en-US" sz="1600" dirty="0" err="1" smtClean="0">
                <a:solidFill>
                  <a:srgbClr val="000000"/>
                </a:solidFill>
                <a:effectLst/>
              </a:rPr>
              <a:t>Brandenberger</a:t>
            </a:r>
            <a:r>
              <a:rPr lang="en-US" sz="1600" dirty="0" smtClean="0">
                <a:solidFill>
                  <a:srgbClr val="000000"/>
                </a:solidFill>
                <a:effectLst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effectLst/>
              </a:rPr>
              <a:t>Tseythlin</a:t>
            </a:r>
            <a:r>
              <a:rPr lang="en-US" sz="1600" dirty="0" smtClean="0">
                <a:solidFill>
                  <a:srgbClr val="000000"/>
                </a:solidFill>
                <a:effectLst/>
              </a:rPr>
              <a:t>]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2B21AF"/>
                </a:solidFill>
                <a:effectLst/>
              </a:rPr>
              <a:t>Can we use thermal p-</a:t>
            </a:r>
            <a:r>
              <a:rPr lang="en-US" sz="2400" dirty="0" err="1" smtClean="0">
                <a:solidFill>
                  <a:srgbClr val="2B21AF"/>
                </a:solidFill>
                <a:effectLst/>
              </a:rPr>
              <a:t>adic</a:t>
            </a:r>
            <a:r>
              <a:rPr lang="en-US" sz="2400" dirty="0" smtClean="0">
                <a:solidFill>
                  <a:srgbClr val="2B21AF"/>
                </a:solidFill>
                <a:effectLst/>
              </a:rPr>
              <a:t> field theory?</a:t>
            </a:r>
          </a:p>
          <a:p>
            <a:pPr>
              <a:buClrTx/>
            </a:pPr>
            <a:endParaRPr lang="en-US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219200" y="3276600"/>
          <a:ext cx="6421437" cy="1016000"/>
        </p:xfrm>
        <a:graphic>
          <a:graphicData uri="http://schemas.openxmlformats.org/presentationml/2006/ole">
            <p:oleObj spid="_x0000_s1304578" name="Equation" r:id="rId4" imgW="3213000" imgH="507960" progId="Equation.3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6096000" y="5562600"/>
          <a:ext cx="2444750" cy="1019175"/>
        </p:xfrm>
        <a:graphic>
          <a:graphicData uri="http://schemas.openxmlformats.org/presentationml/2006/ole">
            <p:oleObj spid="_x0000_s1304579" name="Equation" r:id="rId5" imgW="1218960" imgH="507960" progId="Equation.3">
              <p:embed/>
            </p:oleObj>
          </a:graphicData>
        </a:graphic>
      </p:graphicFrame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685800" y="5943600"/>
            <a:ext cx="51502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B21AF"/>
                </a:solidFill>
              </a:rPr>
              <a:t>with </a:t>
            </a:r>
            <a:r>
              <a:rPr lang="en-US" sz="2400" dirty="0" err="1" smtClean="0">
                <a:solidFill>
                  <a:srgbClr val="2B21AF"/>
                </a:solidFill>
              </a:rPr>
              <a:t>dimensionful</a:t>
            </a:r>
            <a:r>
              <a:rPr lang="en-US" sz="2400" dirty="0" smtClean="0">
                <a:solidFill>
                  <a:srgbClr val="2B21AF"/>
                </a:solidFill>
              </a:rPr>
              <a:t> </a:t>
            </a:r>
            <a:r>
              <a:rPr lang="en-US" sz="2400" dirty="0">
                <a:solidFill>
                  <a:srgbClr val="2B21AF"/>
                </a:solidFill>
              </a:rPr>
              <a:t>coupling constant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612775" y="4800600"/>
            <a:ext cx="357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B21AF"/>
                </a:solidFill>
              </a:rPr>
              <a:t>and non-local propagator</a:t>
            </a:r>
          </a:p>
        </p:txBody>
      </p:sp>
      <p:graphicFrame>
        <p:nvGraphicFramePr>
          <p:cNvPr id="19469" name="Object 13"/>
          <p:cNvGraphicFramePr>
            <a:graphicFrameLocks noChangeAspect="1"/>
          </p:cNvGraphicFramePr>
          <p:nvPr/>
        </p:nvGraphicFramePr>
        <p:xfrm>
          <a:off x="4495800" y="4800600"/>
          <a:ext cx="4059238" cy="971550"/>
        </p:xfrm>
        <a:graphic>
          <a:graphicData uri="http://schemas.openxmlformats.org/presentationml/2006/ole">
            <p:oleObj spid="_x0000_s1304580" name="Equation" r:id="rId6" imgW="2019240" imgH="482400" progId="Equation.3">
              <p:embed/>
            </p:oleObj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Insights into String Theory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21974</TotalTime>
  <Words>1032</Words>
  <Application>Microsoft Office PowerPoint</Application>
  <PresentationFormat>On-screen Show (4:3)</PresentationFormat>
  <Paragraphs>262</Paragraphs>
  <Slides>24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Textured</vt:lpstr>
      <vt:lpstr>Equation</vt:lpstr>
      <vt:lpstr>Microsoft Equation 3.0</vt:lpstr>
      <vt:lpstr>Nonlocal Field Theories &amp; Gravity </vt:lpstr>
      <vt:lpstr>My Collaborators</vt:lpstr>
      <vt:lpstr>My Motivation</vt:lpstr>
      <vt:lpstr>Outline</vt:lpstr>
      <vt:lpstr>Stringy Inspiration</vt:lpstr>
      <vt:lpstr>Slide 6</vt:lpstr>
      <vt:lpstr>Interesting Properties</vt:lpstr>
      <vt:lpstr>Applications</vt:lpstr>
      <vt:lpstr>Insights into String Theory</vt:lpstr>
      <vt:lpstr>2-loop &amp; Thermal Duality </vt:lpstr>
      <vt:lpstr>Slide 11</vt:lpstr>
      <vt:lpstr>Summary</vt:lpstr>
      <vt:lpstr>Nonlocal Gravity</vt:lpstr>
      <vt:lpstr>Ghosts</vt:lpstr>
      <vt:lpstr>Ghostfree Gravity</vt:lpstr>
      <vt:lpstr>Slide 16</vt:lpstr>
      <vt:lpstr>Slide 17</vt:lpstr>
      <vt:lpstr>Slide 18</vt:lpstr>
      <vt:lpstr>Slide 19</vt:lpstr>
      <vt:lpstr>Slide 20</vt:lpstr>
      <vt:lpstr>Exact Solutions</vt:lpstr>
      <vt:lpstr>Conclusions</vt:lpstr>
      <vt:lpstr>Interesting Properties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Stringy Dark Energy and Cosmic Coincidence</dc:title>
  <dc:creator>Tirthabir Biswas</dc:creator>
  <cp:lastModifiedBy>tirtho</cp:lastModifiedBy>
  <cp:revision>1054</cp:revision>
  <dcterms:created xsi:type="dcterms:W3CDTF">2005-01-11T05:34:04Z</dcterms:created>
  <dcterms:modified xsi:type="dcterms:W3CDTF">2012-06-14T14:32:56Z</dcterms:modified>
</cp:coreProperties>
</file>